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402" r:id="rId3"/>
    <p:sldId id="383" r:id="rId4"/>
    <p:sldId id="382" r:id="rId5"/>
    <p:sldId id="407" r:id="rId6"/>
    <p:sldId id="372" r:id="rId7"/>
    <p:sldId id="387" r:id="rId8"/>
    <p:sldId id="389" r:id="rId9"/>
    <p:sldId id="409" r:id="rId10"/>
    <p:sldId id="411" r:id="rId11"/>
    <p:sldId id="412" r:id="rId12"/>
    <p:sldId id="390" r:id="rId13"/>
    <p:sldId id="413" r:id="rId14"/>
    <p:sldId id="391" r:id="rId15"/>
    <p:sldId id="392" r:id="rId16"/>
    <p:sldId id="397" r:id="rId17"/>
    <p:sldId id="416" r:id="rId18"/>
    <p:sldId id="417" r:id="rId19"/>
    <p:sldId id="393" r:id="rId20"/>
    <p:sldId id="401" r:id="rId21"/>
    <p:sldId id="408" r:id="rId22"/>
    <p:sldId id="403" r:id="rId23"/>
    <p:sldId id="385" r:id="rId24"/>
    <p:sldId id="384" r:id="rId25"/>
    <p:sldId id="410" r:id="rId26"/>
    <p:sldId id="404" r:id="rId27"/>
    <p:sldId id="405" r:id="rId28"/>
    <p:sldId id="388" r:id="rId29"/>
    <p:sldId id="394" r:id="rId30"/>
    <p:sldId id="396" r:id="rId31"/>
    <p:sldId id="395" r:id="rId32"/>
    <p:sldId id="386" r:id="rId33"/>
    <p:sldId id="414" r:id="rId34"/>
    <p:sldId id="415" r:id="rId35"/>
    <p:sldId id="398" r:id="rId36"/>
    <p:sldId id="399" r:id="rId37"/>
    <p:sldId id="400" r:id="rId38"/>
    <p:sldId id="406" r:id="rId39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843"/>
  </p:normalViewPr>
  <p:slideViewPr>
    <p:cSldViewPr snapToGrid="0">
      <p:cViewPr>
        <p:scale>
          <a:sx n="113" d="100"/>
          <a:sy n="113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CA74-4182-5C46-9F1B-02C6B9900BB4}" type="datetimeFigureOut">
              <a:rPr kumimoji="1" lang="ja-ES" altLang="en-US" smtClean="0"/>
              <a:t>26/1/25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23635-0889-2B44-BCE8-438855402E94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31910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E1E61-8DC4-77F0-C2DB-8C73D108B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4D89EF3-3751-DDD8-9B10-FF5770993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0383096-FC41-FBAC-FBE2-6D13FE9B4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89B312-DF49-D153-111B-75A5D2FFB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55487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981A8-A1CA-EE53-AD7F-CB9AF761C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557E500-C608-5C7D-3058-ED53467B9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A45062-9A21-1AB9-31E2-78E7F7EC5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825978-125D-6A2C-818C-D2F9F813A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14961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01ED-05E1-DC2E-E36E-2E9EAB0D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92A5608-F8A6-E2A5-EEB9-3B6722F08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B5A7BF8-AEF7-449A-92EF-A6E35815F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DC11E1-B380-DD6B-5240-8B9445F4A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1295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98F8-3F40-FDAF-AAC8-E99131158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34E06E3-7A55-A68D-59DB-81EDCB2DF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DACCF35-FA4A-9C2F-F1F6-9A28A7EFB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E5DEE0-B5CE-2831-7E13-BFF206117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14515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8196C-B34A-C441-3E80-4C666D34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759290E-0E8A-2AFA-9030-21A933B8C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D9860CD-F02C-26BC-EFE1-2BACF147D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2AED71-C66A-002E-B777-A0ACEC89C6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53039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F626-5657-7D5F-87B2-BBC3C228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217EA1B-FF7A-54A3-5353-108D7E8D0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5785AC9-AEF4-C1C5-DB41-0AB6A0A98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579EB5-7CD2-23E2-3777-EEC8D1E75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18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366347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96760-FE55-183E-C5FF-F892FD4C3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2AA6C64-D69D-2080-6B57-9C6F962D2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6E115F4-9CB9-706B-F741-C3FBB8F2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DF89C7-E20C-55A9-9C4B-9060A9D9F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19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40066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6242-00B9-59F7-4C32-03C8132B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0A81873-CE2F-44C3-198B-67637AB53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3C83454-7F4A-BFC3-072A-600D447C1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E7584E-0C68-AD77-9E6B-2AE57608F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667264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E7FA6-DEED-A217-9177-1E7E8C90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B73A476-E629-7D1B-4734-8C850BC59A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A843075-F9D6-C533-8B68-0582D741B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68985F-1562-60C9-33A7-29E3E0301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22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811648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36B3-3AA8-7F66-A4FB-CB1EC26D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EFE5852-76F7-27F4-9EE7-D914B6DDA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F6AA2A0-6239-DBFF-1812-48469CEB4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6D5C3B-F692-D130-6C7D-D43A43B5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590428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3DA5-DCAC-0E7E-8AE7-0D3A6955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AE1021D-A003-B413-93C6-18CFCC69D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69000A6-4683-FAC1-3754-97D384A11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2A1A0D-C3E8-0D76-9F99-9F68EC563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5792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1037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8D4D2-CAF7-9BBE-F1B2-487DEE5ED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CF50751-CFC7-B29E-4C58-E49797B4D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39E7B75-0099-00D0-2F20-204369699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0F4A93-38D6-0CF7-AA5F-B9A45932D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958220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992F-4E01-4DFD-B243-5DB789EAF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56F290B-8B17-D86C-E9AA-D23A29D1F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61681BD-779F-D060-30D7-AA84CF782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5FEE9F-526F-02AA-2E0B-B7907DB92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15313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40206-C805-97FE-001A-2F603DB68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41F7E66-7C5E-3491-2F46-F69A821E9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67862FC-0EF7-908D-6443-B5F231021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49541-013F-FC3F-05DB-3D58ADF1E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73057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A0E1D-9D58-44F3-ABA8-36C29986E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B1300F-2AB7-0E66-9C4D-D20032FD5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2A48A8-9F34-A293-654E-31DDF9BA5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ECA395-180F-C47C-5838-13FA58E28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28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02288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B64BC-AEA0-91A4-F262-74439D40B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F5B453B-7289-4909-B6D7-0217EC1BD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5212D33-E2F0-58AA-6D86-89E007A37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5EC635-8066-D2C8-6FD8-91149F1AF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29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971231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A70BF-EFC2-2FD2-E6DE-34717A4BA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09C4D1-EDEE-4A12-8615-2A5B0F1B8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E6E2CEA-7122-DDF4-7A22-42589EF14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CC0AF1-E6D0-8A36-F8DC-F5774B8C3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30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10453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24B9C-BF73-B1A8-2189-920A035F1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FFBECCE-A6FB-30E6-37C0-FC783BEB0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0E1986D-B493-0A41-B54D-EDC631C64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4E7646-ECFD-CF61-C95D-341A9B96A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68095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9C3F-2607-5D80-5DB7-04AC1378A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5FF5AD6-96C1-4942-3F16-96D6F2AE1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0E3831-50E1-1CF2-5D05-766DB728F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7CF7EB-A3D4-E9B2-1F69-B96535869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32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8438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B57E2-8494-BA20-4CFF-FF269FB70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7B067B0-BCBA-2C07-9446-DDD9D3003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0265E3C-668F-7123-0851-E3D113320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C429BF-E4E7-9089-B4D5-1259705669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08436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E1F2B-F16D-1842-B713-88409C11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07A07AA-8AFB-4983-EA85-965A2B2A5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6377B2A-A080-B617-45C9-D4FD37474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C6A585-CD09-4602-C2B5-32D5BB5CB6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90431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9BC66-4CB7-D39A-B01F-0A043A22E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A97E7C5-D03C-CB09-CA6F-7BFFC6987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92DDF3F-E4CF-EDD8-D7A1-649F0BDCC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D2018E9-61DD-EDBA-465C-DA91A9295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987276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9D283-D60F-E92B-DDC8-B3FAED4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EF5009C-4A65-07AB-78CB-3B1F873DC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6C8E72A-F741-B4A2-676F-BAD41B7E9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3B8874-2034-B9F3-A05C-9205F5763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290640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E585C-B6C4-77F7-C88B-3D918D76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7892414-7AB0-BA74-1FB8-6886E1AE73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DA98C1E-98B1-9577-065B-C02284E14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53F695-B328-7C94-BFCB-00951DD53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5774141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8BEF2-D773-632F-C62E-A2560657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50E79CD-B0DA-72C8-75A1-B1C4F47AE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F06761E-992C-51DA-22E9-31EB7D4D4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F9CBEE-B105-ADFB-1A0A-F56AC59CF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391937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F6799-62B7-4888-8032-E91B0D47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097380E-0533-EA9D-9316-D1112DAF1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2E0AD0F-F4B2-7753-DD7A-9FC312B59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E5DEE8-0A3C-27DB-7E07-4642C39F7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38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39808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 dirty="0"/>
              <a:t> </a:t>
            </a:r>
            <a:r>
              <a:rPr kumimoji="1" lang="ja-ES" altLang="en-US" dirty="0"/>
              <a:t>光学的厚み</a:t>
            </a:r>
            <a:r>
              <a:rPr kumimoji="1" lang="en-US" altLang="ja-ES" dirty="0"/>
              <a:t> : CMB</a:t>
            </a:r>
            <a:r>
              <a:rPr kumimoji="1" lang="ja-ES" altLang="en-US" dirty="0"/>
              <a:t>光子が宇宙でとれくらい透明なのかを表す量。そのため、再電離で再び宇宙がイオン化する時にこの値は重要な値となる。</a:t>
            </a:r>
            <a:endParaRPr kumimoji="1" lang="en-US" altLang="ja-E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970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C3D72-D0E7-E7A9-B978-ADF6C7F5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1670B00-1A0E-84C0-ADB6-68105D840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27E91F5-C848-57ED-4510-BF4DE5AC4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6E8E57-E69A-EE79-3F29-5ADCC7A8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6359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4CE4B-E21A-48EE-51D2-7E85E9FA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691C2ED-F486-8DF4-C585-6917A2A20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86DD0F1-0DAD-1D18-E238-68DFA2C58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63E2E1-8D72-E9B2-63BA-A5A97FD69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9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860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4F8E-3446-70F8-6FE5-884BB0880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EFFF613-6259-268B-6FDE-AC22BED7E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FDFDC4C-BB5E-08C5-93E5-BE4FC6934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00CCF6-36B5-77F8-5CDD-BBFC85E4D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10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9655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218C8-4970-2488-2E0E-5F69DE607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7B2E8F7-282F-4535-A082-17FDAE740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1822A10-7470-F5FB-0F45-64E36FC85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F167B9-8247-F064-93DA-0CCBB9AB3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653950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1F6D-86A6-E8DE-2A63-8E58F179B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4CAC85A-DC42-FD18-28EF-68E9FEF95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62E8A5C-DB4B-60FF-8ABE-491716C06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EB9845-E325-BB60-B227-BA2EB8BF7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03388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AF971-5561-CF60-68C5-E016DB8A4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281DE6E-5DF6-9E10-B4ED-3571D79C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44D6A-AB59-9168-6D9D-F1E4ADB9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DB524-36CE-3812-7C9B-97F15444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81FF9B-893E-DC8F-E67C-F66BB5E3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06310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45F846-6017-D2AA-89D9-87998FD4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A5E1312-37C4-A8AE-47B2-D9B3F829C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9C8AC6-2275-5E81-0CE4-77996C5E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E94CC5-FA80-182C-9842-37150AB8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91048-E75B-4B78-9070-0C02E583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1397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11AFE5A-0BD4-C935-4B1C-0E83D1E71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7BC4AD-6010-99E0-2FBB-3B99F3C35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C1502A-9B7D-0B36-86A1-39F63F75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824A59-28D5-6A9F-815F-E72704D0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50E7D5-6587-6CF9-3DA5-058BAA7B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658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D84B3-CCC6-C102-DFBA-05A736D9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04360-097C-110F-A9B6-DBE1BFE7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AAB9A2-559E-472E-0DBB-5E1466E3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90610-8529-214B-BB4E-D6645DFD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89228F-86C7-FAB1-45A5-1FCCCB6A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95193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1345D-ADF1-BE99-2618-F260BB28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2BFF16-8C98-889A-FA83-9BE7BF1E4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397005-C38C-7E55-EE06-469AD054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D974CD-126A-BB26-9F18-B6149622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E4C9D1-5F80-6818-7A5D-7699B345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0239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EBC70-C95E-B306-2E0F-84D7808B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A5DC93-085D-0969-42B5-1F12D83CD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5E39087-0D4D-683E-BBF1-93BE7A7B7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21331D-E6D5-AA92-A375-8FD7599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FEE30-5323-C837-5C53-9D6525D3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EBC13F-50AD-3426-3729-2E4E8481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61287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5D3FE5-3C66-A0F6-D080-946E228C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829A46-444F-6B44-59D5-F4FCCC1E3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5C95A3-63CF-C2BF-81BF-2EA28A021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A99ACDE-2E2B-2316-A1C0-35B72E553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05F55F-4B68-2B04-6597-39D2AB84D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F06D615-0162-CEB0-670A-E1B44C24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CAA70E5-07BB-CB51-80F2-750DEE0A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E9F720-0008-8A3D-D6F4-29FB3E9C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710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077263-3E4A-2177-0489-59DEC32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15B67D-0B23-793E-47DA-E59FF0F9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326D62D-90DD-C680-DBBF-1F407B62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BB16A4-D3E4-B6B8-D38E-A77361D5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8120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30DA738-9206-0F40-368F-C89FA476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3E1632-A75C-B4C1-4136-CBAACA22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943BD0-E0D8-E96A-919A-6CA3491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3497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DBE52-DD2F-8D0A-0B4B-D0B78405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67A06-AE13-724A-C2F3-9D96F1AA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D17739-02B6-398F-3EA8-6AB9CEE64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8AF02D-9D94-E870-8A5A-89A88F60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04420D-E563-77E5-AC45-E6833CFA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B06EC7-1BF3-C42B-0F6B-8E8F3077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74133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96C51-761A-BF1A-A3C8-6A43D698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0703D49-3830-C4B6-9569-2D3273BF4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C6D3F5-3E41-7EB9-4182-E384B7873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AF6037-A9D0-C15C-C450-0903F05F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DA2F5C-E720-EC93-64CF-6DD63FE2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DF584C-DF04-8AD7-845B-2ACB1DF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3713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32EC035-260E-68FA-E925-F87F926E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9E1907-528D-FD3D-AA8F-15709337F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043B7F-FC63-5414-FFB8-B0165F344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D2E75D-78AB-7972-9896-BC3081613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F6D57B-F860-84AA-8FEB-ADF7D5B19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37554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D89CA-6A79-48B8-B936-B25AB1A2E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48" y="1131507"/>
            <a:ext cx="11347704" cy="2387600"/>
          </a:xfrm>
        </p:spPr>
        <p:txBody>
          <a:bodyPr>
            <a:normAutofit/>
          </a:bodyPr>
          <a:lstStyle/>
          <a:p>
            <a:r>
              <a:rPr kumimoji="1" lang="en-US" altLang="ja-ES" sz="48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望遠鏡</a:t>
            </a:r>
            <a:r>
              <a:rPr kumimoji="1" lang="en-US" altLang="ja-ES" sz="48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の焦点面検出器アライメントと長期運用に向けた角度データ取得システムの最適化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E10C0B-E461-B849-4342-DB9F6B82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2078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ES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高エネルギー物理学研究室</a:t>
            </a:r>
            <a:endParaRPr kumimoji="1" lang="en-US" altLang="ja-ES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ES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片岡敬涼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58657E-1913-A690-EEEB-667FF51F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3FE7B-7C5A-0CE4-04EA-83C0CAF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BDCA2D-712B-26EB-EA0C-B5C15F4B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6814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F22C8-0956-46A1-CD5F-E289ACDF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5268C0-911B-B347-799E-5E4F4FF6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PYNQ</a:t>
            </a:r>
            <a:r>
              <a:rPr kumimoji="1" lang="ja-JP" altLang="en-US" sz="3600">
                <a:latin typeface="Meiryo" panose="020B0604030504040204" pitchFamily="34" charset="-128"/>
                <a:ea typeface="Meiryo" panose="020B0604030504040204" pitchFamily="34" charset="-128"/>
              </a:rPr>
              <a:t>を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用いた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インストール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719CCA-C354-4C0C-E62C-FF05C9F9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8EB62D-4696-2EBB-DA66-79219B4D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AB0853D-679F-7293-E8ED-B3DFF92C3581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6D88FA-F184-C277-B94B-DA204900B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A7DA8E0-8EE9-D5BD-E154-631CD63FFD17}"/>
              </a:ext>
            </a:extLst>
          </p:cNvPr>
          <p:cNvSpPr/>
          <p:nvPr/>
        </p:nvSpPr>
        <p:spPr>
          <a:xfrm>
            <a:off x="455344" y="1216246"/>
            <a:ext cx="10727766" cy="2145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原因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: FPGA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チップ内での処理を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のないベアメタル環境で行っていた</a:t>
            </a:r>
            <a:endParaRPr kumimoji="1" lang="en-US" altLang="ja-ES" sz="24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　　　→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処理が止まった際の例外的処理を行う柔軟性がない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 sz="24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対処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: 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チップに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PYNQ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という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システムを導入</a:t>
            </a:r>
            <a:endParaRPr kumimoji="1" lang="en-US" altLang="ja-ES" sz="24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　　　</a:t>
            </a:r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→</a:t>
            </a:r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処理を</a:t>
            </a:r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が管理してくれるため柔軟に対応できる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　　　→</a:t>
            </a:r>
            <a:r>
              <a:rPr kumimoji="1" lang="ja-JP" altLang="en-US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リモートからメンテナンスが可能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2AE51A7-563E-5D7C-FA97-7806A4878818}"/>
              </a:ext>
            </a:extLst>
          </p:cNvPr>
          <p:cNvSpPr/>
          <p:nvPr/>
        </p:nvSpPr>
        <p:spPr>
          <a:xfrm>
            <a:off x="7270050" y="3429000"/>
            <a:ext cx="3383839" cy="239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F53F6B-5153-9FB5-329A-4A20BD81A601}"/>
              </a:ext>
            </a:extLst>
          </p:cNvPr>
          <p:cNvSpPr txBox="1"/>
          <p:nvPr/>
        </p:nvSpPr>
        <p:spPr>
          <a:xfrm>
            <a:off x="2209800" y="5894684"/>
            <a:ext cx="86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従来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AE30758-8681-8F97-FC9B-E326E8B24455}"/>
              </a:ext>
            </a:extLst>
          </p:cNvPr>
          <p:cNvSpPr txBox="1"/>
          <p:nvPr/>
        </p:nvSpPr>
        <p:spPr>
          <a:xfrm>
            <a:off x="8361007" y="5894685"/>
            <a:ext cx="1201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改善後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CFCCD271-8DF8-9B44-0A75-F2E65A328345}"/>
              </a:ext>
            </a:extLst>
          </p:cNvPr>
          <p:cNvGrpSpPr/>
          <p:nvPr/>
        </p:nvGrpSpPr>
        <p:grpSpPr>
          <a:xfrm>
            <a:off x="1451057" y="3565084"/>
            <a:ext cx="2482584" cy="2143657"/>
            <a:chOff x="1659467" y="3684938"/>
            <a:chExt cx="2482584" cy="214365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F0D41979-EA22-13FD-E743-951E3307A72B}"/>
                </a:ext>
              </a:extLst>
            </p:cNvPr>
            <p:cNvGrpSpPr/>
            <p:nvPr/>
          </p:nvGrpSpPr>
          <p:grpSpPr>
            <a:xfrm>
              <a:off x="1659467" y="4071056"/>
              <a:ext cx="2379133" cy="1757539"/>
              <a:chOff x="838200" y="3610328"/>
              <a:chExt cx="3386667" cy="2528711"/>
            </a:xfrm>
          </p:grpSpPr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DB395E5C-76B0-75E9-9CCB-06F734DEB1E1}"/>
                  </a:ext>
                </a:extLst>
              </p:cNvPr>
              <p:cNvSpPr/>
              <p:nvPr/>
            </p:nvSpPr>
            <p:spPr>
              <a:xfrm>
                <a:off x="838200" y="3610328"/>
                <a:ext cx="3386667" cy="25287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FF523F57-7DD2-6708-0B87-C38872531E93}"/>
                  </a:ext>
                </a:extLst>
              </p:cNvPr>
              <p:cNvCxnSpPr>
                <a:cxnSpLocks/>
                <a:stCxn id="7" idx="0"/>
                <a:endCxn id="7" idx="2"/>
              </p:cNvCxnSpPr>
              <p:nvPr/>
            </p:nvCxnSpPr>
            <p:spPr>
              <a:xfrm>
                <a:off x="2531534" y="3610328"/>
                <a:ext cx="0" cy="252871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6FA5E49-23E2-BE76-8E47-2B0A9CD7313C}"/>
                </a:ext>
              </a:extLst>
            </p:cNvPr>
            <p:cNvSpPr txBox="1"/>
            <p:nvPr/>
          </p:nvSpPr>
          <p:spPr>
            <a:xfrm>
              <a:off x="2206446" y="3684938"/>
              <a:ext cx="1553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FPGA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チップ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8224AF0A-2AF5-C64A-E185-5095E6A4258C}"/>
                </a:ext>
              </a:extLst>
            </p:cNvPr>
            <p:cNvSpPr txBox="1"/>
            <p:nvPr/>
          </p:nvSpPr>
          <p:spPr>
            <a:xfrm>
              <a:off x="1727733" y="4747457"/>
              <a:ext cx="112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FPGA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部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025FD2CB-8EDC-BBE8-C0D4-1D1329151748}"/>
                </a:ext>
              </a:extLst>
            </p:cNvPr>
            <p:cNvSpPr txBox="1"/>
            <p:nvPr/>
          </p:nvSpPr>
          <p:spPr>
            <a:xfrm>
              <a:off x="3020749" y="4744345"/>
              <a:ext cx="112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CPU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部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7FC9230E-6C9B-302D-32C1-270987E0600C}"/>
              </a:ext>
            </a:extLst>
          </p:cNvPr>
          <p:cNvGrpSpPr/>
          <p:nvPr/>
        </p:nvGrpSpPr>
        <p:grpSpPr>
          <a:xfrm>
            <a:off x="7727777" y="3516709"/>
            <a:ext cx="2482584" cy="2110434"/>
            <a:chOff x="1659467" y="3718161"/>
            <a:chExt cx="2482584" cy="2110434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86DBDB94-4D1F-09BB-9B58-16E916B685D2}"/>
                </a:ext>
              </a:extLst>
            </p:cNvPr>
            <p:cNvGrpSpPr/>
            <p:nvPr/>
          </p:nvGrpSpPr>
          <p:grpSpPr>
            <a:xfrm>
              <a:off x="1659467" y="4071056"/>
              <a:ext cx="2379133" cy="1757539"/>
              <a:chOff x="838200" y="3610328"/>
              <a:chExt cx="3386667" cy="2528711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FE1E7E54-044B-692E-9DE9-64FA84EC4AB8}"/>
                  </a:ext>
                </a:extLst>
              </p:cNvPr>
              <p:cNvSpPr/>
              <p:nvPr/>
            </p:nvSpPr>
            <p:spPr>
              <a:xfrm>
                <a:off x="838200" y="3610328"/>
                <a:ext cx="3386667" cy="25287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53548DCD-A88B-2F2B-57A1-83CC9DE7DD60}"/>
                  </a:ext>
                </a:extLst>
              </p:cNvPr>
              <p:cNvCxnSpPr>
                <a:cxnSpLocks/>
                <a:stCxn id="25" idx="0"/>
                <a:endCxn id="25" idx="2"/>
              </p:cNvCxnSpPr>
              <p:nvPr/>
            </p:nvCxnSpPr>
            <p:spPr>
              <a:xfrm>
                <a:off x="2531534" y="3610328"/>
                <a:ext cx="0" cy="252871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47B3B2EF-6D92-CB25-F746-9F13D4E6036F}"/>
                </a:ext>
              </a:extLst>
            </p:cNvPr>
            <p:cNvSpPr txBox="1"/>
            <p:nvPr/>
          </p:nvSpPr>
          <p:spPr>
            <a:xfrm>
              <a:off x="2180281" y="3718161"/>
              <a:ext cx="1553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FPGA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チップ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7B033DD0-B1F3-01AA-3F23-882DF23263C2}"/>
                </a:ext>
              </a:extLst>
            </p:cNvPr>
            <p:cNvSpPr txBox="1"/>
            <p:nvPr/>
          </p:nvSpPr>
          <p:spPr>
            <a:xfrm>
              <a:off x="1727733" y="4747457"/>
              <a:ext cx="112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FPGA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部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1DE5EA8-9436-AD3D-0D46-B0A28F080AD7}"/>
                </a:ext>
              </a:extLst>
            </p:cNvPr>
            <p:cNvSpPr txBox="1"/>
            <p:nvPr/>
          </p:nvSpPr>
          <p:spPr>
            <a:xfrm>
              <a:off x="3020749" y="4744345"/>
              <a:ext cx="112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CPU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部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35D74FF-4023-2817-8FFA-7978D620B747}"/>
              </a:ext>
            </a:extLst>
          </p:cNvPr>
          <p:cNvSpPr txBox="1"/>
          <p:nvPr/>
        </p:nvSpPr>
        <p:spPr>
          <a:xfrm>
            <a:off x="8428565" y="3061883"/>
            <a:ext cx="1553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</a:p>
        </p:txBody>
      </p:sp>
      <p:sp>
        <p:nvSpPr>
          <p:cNvPr id="28" name="上矢印 27">
            <a:extLst>
              <a:ext uri="{FF2B5EF4-FFF2-40B4-BE49-F238E27FC236}">
                <a16:creationId xmlns:a16="http://schemas.microsoft.com/office/drawing/2014/main" id="{D7FE4ED8-700C-209A-02B2-6CAFB92F7F27}"/>
              </a:ext>
            </a:extLst>
          </p:cNvPr>
          <p:cNvSpPr/>
          <p:nvPr/>
        </p:nvSpPr>
        <p:spPr>
          <a:xfrm rot="5400000">
            <a:off x="5892929" y="3723960"/>
            <a:ext cx="365125" cy="1904571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9" name="左カーブ矢印 28">
            <a:extLst>
              <a:ext uri="{FF2B5EF4-FFF2-40B4-BE49-F238E27FC236}">
                <a16:creationId xmlns:a16="http://schemas.microsoft.com/office/drawing/2014/main" id="{213F987D-5839-88C3-620B-24CDE2997A2E}"/>
              </a:ext>
            </a:extLst>
          </p:cNvPr>
          <p:cNvSpPr/>
          <p:nvPr/>
        </p:nvSpPr>
        <p:spPr>
          <a:xfrm rot="9934154" flipH="1" flipV="1">
            <a:off x="9652996" y="3063295"/>
            <a:ext cx="556005" cy="1459368"/>
          </a:xfrm>
          <a:prstGeom prst="curved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0" name="左カーブ矢印 29">
            <a:extLst>
              <a:ext uri="{FF2B5EF4-FFF2-40B4-BE49-F238E27FC236}">
                <a16:creationId xmlns:a16="http://schemas.microsoft.com/office/drawing/2014/main" id="{EC99D2D9-C9CC-A912-C421-1B0892F87F21}"/>
              </a:ext>
            </a:extLst>
          </p:cNvPr>
          <p:cNvSpPr/>
          <p:nvPr/>
        </p:nvSpPr>
        <p:spPr>
          <a:xfrm rot="1283847" flipH="1">
            <a:off x="7540454" y="3026684"/>
            <a:ext cx="557784" cy="1615087"/>
          </a:xfrm>
          <a:prstGeom prst="curved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1" name="円形吹き出し 30">
            <a:extLst>
              <a:ext uri="{FF2B5EF4-FFF2-40B4-BE49-F238E27FC236}">
                <a16:creationId xmlns:a16="http://schemas.microsoft.com/office/drawing/2014/main" id="{5391F65C-40C0-A8DA-E48C-6B7118AA9798}"/>
              </a:ext>
            </a:extLst>
          </p:cNvPr>
          <p:cNvSpPr/>
          <p:nvPr/>
        </p:nvSpPr>
        <p:spPr>
          <a:xfrm>
            <a:off x="9649710" y="2256635"/>
            <a:ext cx="2416766" cy="722418"/>
          </a:xfrm>
          <a:prstGeom prst="wedgeEllipseCallout">
            <a:avLst>
              <a:gd name="adj1" fmla="val -49587"/>
              <a:gd name="adj2" fmla="val 5898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メンテナンス可能</a:t>
            </a:r>
          </a:p>
        </p:txBody>
      </p:sp>
      <p:sp>
        <p:nvSpPr>
          <p:cNvPr id="32" name="円形吹き出し 31">
            <a:extLst>
              <a:ext uri="{FF2B5EF4-FFF2-40B4-BE49-F238E27FC236}">
                <a16:creationId xmlns:a16="http://schemas.microsoft.com/office/drawing/2014/main" id="{18D5C7F1-4B30-B0DB-4361-07DC186C3F6B}"/>
              </a:ext>
            </a:extLst>
          </p:cNvPr>
          <p:cNvSpPr/>
          <p:nvPr/>
        </p:nvSpPr>
        <p:spPr>
          <a:xfrm>
            <a:off x="3929686" y="3568004"/>
            <a:ext cx="2482748" cy="532446"/>
          </a:xfrm>
          <a:prstGeom prst="wedgeEllipseCallout">
            <a:avLst>
              <a:gd name="adj1" fmla="val -50950"/>
              <a:gd name="adj2" fmla="val 7806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復旧できない</a:t>
            </a:r>
          </a:p>
        </p:txBody>
      </p:sp>
    </p:spTree>
    <p:extLst>
      <p:ext uri="{BB962C8B-B14F-4D97-AF65-F5344CB8AC3E}">
        <p14:creationId xmlns:p14="http://schemas.microsoft.com/office/powerpoint/2010/main" val="4238618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B8C44-3CAC-5A13-B71D-599CBC72D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A30EA-7BDD-22EB-F962-A7ADEC80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システムの実装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EA3593-4C66-A325-F23F-C48286EC6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671FA6-9993-E3D8-0327-09687842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F72DFB8-77A9-9E95-A62F-36624DBF8095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D46A6F1-907A-5F36-2EC9-1B7F7EAC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A5C9876-7BFE-3E0B-33DF-71E340DB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46" y="1477298"/>
            <a:ext cx="1836214" cy="127122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DC0EC89-D658-B3C8-29D8-5DF44EFA973C}"/>
              </a:ext>
            </a:extLst>
          </p:cNvPr>
          <p:cNvSpPr txBox="1"/>
          <p:nvPr/>
        </p:nvSpPr>
        <p:spPr>
          <a:xfrm>
            <a:off x="4993219" y="1671061"/>
            <a:ext cx="71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システムを作成し、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SD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カードに書き込む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図 9" descr="人, 屋内, 若い, 少年 が含まれている画像&#10;&#10;自動的に生成された説明">
            <a:extLst>
              <a:ext uri="{FF2B5EF4-FFF2-40B4-BE49-F238E27FC236}">
                <a16:creationId xmlns:a16="http://schemas.microsoft.com/office/drawing/2014/main" id="{E4491D2A-5083-2932-A075-B3B4AA05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262" y="1223103"/>
            <a:ext cx="2391828" cy="1793871"/>
          </a:xfrm>
          <a:prstGeom prst="rect">
            <a:avLst/>
          </a:prstGeom>
        </p:spPr>
      </p:pic>
      <p:pic>
        <p:nvPicPr>
          <p:cNvPr id="11" name="図 10" descr="机のケーブル&#10;&#10;自動的に生成された説明">
            <a:extLst>
              <a:ext uri="{FF2B5EF4-FFF2-40B4-BE49-F238E27FC236}">
                <a16:creationId xmlns:a16="http://schemas.microsoft.com/office/drawing/2014/main" id="{36CB9901-D193-5A1C-D68C-30FCDBD21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77" y="3946678"/>
            <a:ext cx="3073138" cy="2304854"/>
          </a:xfrm>
          <a:prstGeom prst="rect">
            <a:avLst/>
          </a:prstGeom>
        </p:spPr>
      </p:pic>
      <p:sp>
        <p:nvSpPr>
          <p:cNvPr id="12" name="上矢印 11">
            <a:extLst>
              <a:ext uri="{FF2B5EF4-FFF2-40B4-BE49-F238E27FC236}">
                <a16:creationId xmlns:a16="http://schemas.microsoft.com/office/drawing/2014/main" id="{83DDEDB1-DA4E-BEA0-3DE7-3DEEEFDAC79B}"/>
              </a:ext>
            </a:extLst>
          </p:cNvPr>
          <p:cNvSpPr/>
          <p:nvPr/>
        </p:nvSpPr>
        <p:spPr>
          <a:xfrm rot="10800000">
            <a:off x="2469262" y="3156343"/>
            <a:ext cx="454570" cy="673919"/>
          </a:xfrm>
          <a:prstGeom prst="upArrow">
            <a:avLst>
              <a:gd name="adj1" fmla="val 43817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E9FD02-9EEA-11F2-B064-DD140CF28FEE}"/>
              </a:ext>
            </a:extLst>
          </p:cNvPr>
          <p:cNvSpPr txBox="1"/>
          <p:nvPr/>
        </p:nvSpPr>
        <p:spPr>
          <a:xfrm>
            <a:off x="4993219" y="2182296"/>
            <a:ext cx="6466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現地で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システムをインストール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5DFD159-A5A3-F700-A0E7-D2B328C6B366}"/>
              </a:ext>
            </a:extLst>
          </p:cNvPr>
          <p:cNvSpPr txBox="1"/>
          <p:nvPr/>
        </p:nvSpPr>
        <p:spPr>
          <a:xfrm>
            <a:off x="5360443" y="3222209"/>
            <a:ext cx="6594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の起動後、動作に問題がないことを確認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仰角データの取得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同期信号の取得、分配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リモートからのメンテナンス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安定稼働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左カーブ矢印 15">
            <a:extLst>
              <a:ext uri="{FF2B5EF4-FFF2-40B4-BE49-F238E27FC236}">
                <a16:creationId xmlns:a16="http://schemas.microsoft.com/office/drawing/2014/main" id="{BDF4E774-EFFD-BC73-B371-61626B9D65A8}"/>
              </a:ext>
            </a:extLst>
          </p:cNvPr>
          <p:cNvSpPr/>
          <p:nvPr/>
        </p:nvSpPr>
        <p:spPr>
          <a:xfrm rot="16920192">
            <a:off x="2312227" y="747710"/>
            <a:ext cx="557784" cy="1482339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318A36E-AD93-7070-158A-8E9AF1AD3954}"/>
              </a:ext>
            </a:extLst>
          </p:cNvPr>
          <p:cNvSpPr txBox="1"/>
          <p:nvPr/>
        </p:nvSpPr>
        <p:spPr>
          <a:xfrm>
            <a:off x="5360443" y="5544007"/>
            <a:ext cx="540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現在、半年以上の安定稼働を継続中！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8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9C7B3-066D-0023-8EC4-5B81B9D6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4073289-22A4-B832-E811-D6BA3102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27363F-F8F8-6304-3764-E3E97BB1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5D592A-7441-22B8-8BEF-7997EA55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12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2133DE-0F3D-67DE-C679-9E3309562B66}"/>
              </a:ext>
            </a:extLst>
          </p:cNvPr>
          <p:cNvSpPr txBox="1"/>
          <p:nvPr/>
        </p:nvSpPr>
        <p:spPr>
          <a:xfrm>
            <a:off x="2848486" y="2721114"/>
            <a:ext cx="649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検出器アライメントの較正</a:t>
            </a:r>
          </a:p>
        </p:txBody>
      </p:sp>
    </p:spTree>
    <p:extLst>
      <p:ext uri="{BB962C8B-B14F-4D97-AF65-F5344CB8AC3E}">
        <p14:creationId xmlns:p14="http://schemas.microsoft.com/office/powerpoint/2010/main" val="404522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658A-EA72-5699-C401-2FDFADBD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B1BD92-EF61-04F9-F213-EE05D031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焦点面検出器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43D3E6-F4D1-26D4-986F-4DE4F97BB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46DAEA-258B-CAEC-C9AB-BEA174CC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4CDBA31-4E75-D7C8-F742-F303964A4DB2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433EF1F-BEA4-7398-A919-ED44505E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12D20A5-8E55-F5FE-A194-350B4B02A7B3}"/>
              </a:ext>
            </a:extLst>
          </p:cNvPr>
          <p:cNvGrpSpPr/>
          <p:nvPr/>
        </p:nvGrpSpPr>
        <p:grpSpPr>
          <a:xfrm>
            <a:off x="1008890" y="2830130"/>
            <a:ext cx="4033226" cy="2902928"/>
            <a:chOff x="576666" y="2012058"/>
            <a:chExt cx="5409259" cy="4056944"/>
          </a:xfrm>
        </p:grpSpPr>
        <p:pic>
          <p:nvPicPr>
            <p:cNvPr id="7" name="図 6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4D851F6E-EA99-3AE7-E335-A8A2C4942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46ED203-55B4-EFE3-F51B-A89F3C3C4A4B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BA377C3-1E4B-BB43-CF94-04DDAB095AA0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4C4143F-C048-0CC0-84E8-17BE2906F002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D72372B-0FA4-DB73-7DA9-BAC171AF776B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98C9C0E-CA5C-F0D4-70DE-B1A625297F85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97EB720F-BF3A-114D-933C-371B4C2EFBB5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70F024A-42B0-DF7B-875F-B51D867CF5C8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1BEB45B-EF2B-7E07-A8E8-633188FA3BCF}"/>
              </a:ext>
            </a:extLst>
          </p:cNvPr>
          <p:cNvSpPr txBox="1"/>
          <p:nvPr/>
        </p:nvSpPr>
        <p:spPr>
          <a:xfrm>
            <a:off x="405079" y="1596559"/>
            <a:ext cx="586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時間応答性の高い超伝導検出器</a:t>
            </a:r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</a:t>
            </a:r>
            <a:b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焦点面検出器として採用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767BC02B-AC3A-7753-C0AB-6CE25AD4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249" y="2502560"/>
            <a:ext cx="5333843" cy="356520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3DE247E-D8AD-4A88-6C22-52951A68681A}"/>
              </a:ext>
            </a:extLst>
          </p:cNvPr>
          <p:cNvSpPr txBox="1"/>
          <p:nvPr/>
        </p:nvSpPr>
        <p:spPr>
          <a:xfrm>
            <a:off x="6552976" y="1621561"/>
            <a:ext cx="533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各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は一方向の偏光に感度を持つ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FCE7501-6BF8-8C4E-1C4A-3ABDABEA6015}"/>
              </a:ext>
            </a:extLst>
          </p:cNvPr>
          <p:cNvSpPr/>
          <p:nvPr/>
        </p:nvSpPr>
        <p:spPr>
          <a:xfrm>
            <a:off x="3442518" y="3974067"/>
            <a:ext cx="1066258" cy="72665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F2E0E9BA-CEA0-916F-DA99-ADD830F9D8F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975647" y="2719710"/>
            <a:ext cx="2842185" cy="125435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9C9F128-71CB-DCBB-374C-93753BB05ACF}"/>
              </a:ext>
            </a:extLst>
          </p:cNvPr>
          <p:cNvCxnSpPr>
            <a:cxnSpLocks/>
          </p:cNvCxnSpPr>
          <p:nvPr/>
        </p:nvCxnSpPr>
        <p:spPr>
          <a:xfrm>
            <a:off x="3947250" y="4700725"/>
            <a:ext cx="2870582" cy="104657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D990F33-A6B3-4DAC-E332-ABCD4E85438C}"/>
              </a:ext>
            </a:extLst>
          </p:cNvPr>
          <p:cNvSpPr txBox="1"/>
          <p:nvPr/>
        </p:nvSpPr>
        <p:spPr>
          <a:xfrm>
            <a:off x="5504084" y="3824303"/>
            <a:ext cx="95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拡大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0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D324-3E2E-E04F-C85A-96623DC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133D5-DCF0-41AD-F631-AC0F4675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天球での理想的検出器アライメント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545F54-0B63-3ECB-60C1-61FD4D22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43A7D3-43EB-9273-94B4-D7282C36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13E8BE0-D9D1-8082-5850-A260B095E2C2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D773911-E265-76DB-54DC-6130570C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F92B0E-522C-3FC0-815A-3BA57727A3F9}"/>
              </a:ext>
            </a:extLst>
          </p:cNvPr>
          <p:cNvSpPr txBox="1"/>
          <p:nvPr/>
        </p:nvSpPr>
        <p:spPr>
          <a:xfrm>
            <a:off x="838200" y="1083734"/>
            <a:ext cx="1023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偏光を観測するためには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つの検出器が</a:t>
            </a:r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同じ空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をスキャンし、</a:t>
            </a:r>
            <a:b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その信号の</a:t>
            </a:r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差分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を取ることが必要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無偏光の大気ノイズは差し引かれ、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の偏光信号のみが残る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4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r>
              <a:rPr kumimoji="1" lang="en-US" altLang="ja-ES" sz="24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: </a:t>
            </a:r>
            <a:r>
              <a:rPr kumimoji="1" lang="ja-ES" altLang="en-US" sz="24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天球面上での検出器の配置がスキャン軸に</a:t>
            </a:r>
            <a:r>
              <a:rPr kumimoji="1" lang="ja-ES" altLang="en-US" sz="2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平行</a:t>
            </a:r>
            <a:endParaRPr kumimoji="1" lang="en-US" altLang="ja-ES" sz="2400" b="1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実際は平行に揃っていなかった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傾きが存在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92ECD744-C84E-08C4-3C49-72AC136B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99" y="2873325"/>
            <a:ext cx="5440979" cy="3441302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8AB6AE86-40A5-E4F1-2D24-6A538F1A345B}"/>
              </a:ext>
            </a:extLst>
          </p:cNvPr>
          <p:cNvCxnSpPr>
            <a:cxnSpLocks/>
          </p:cNvCxnSpPr>
          <p:nvPr/>
        </p:nvCxnSpPr>
        <p:spPr>
          <a:xfrm>
            <a:off x="1840089" y="4978400"/>
            <a:ext cx="3578578" cy="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FA5EA774-3E03-A98D-73C6-15808F823994}"/>
              </a:ext>
            </a:extLst>
          </p:cNvPr>
          <p:cNvSpPr txBox="1"/>
          <p:nvPr/>
        </p:nvSpPr>
        <p:spPr>
          <a:xfrm>
            <a:off x="7295672" y="3769730"/>
            <a:ext cx="367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大気ノイズを差し引ける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D039666F-47F9-F05B-A539-7F1F1BE2E83F}"/>
              </a:ext>
            </a:extLst>
          </p:cNvPr>
          <p:cNvSpPr txBox="1"/>
          <p:nvPr/>
        </p:nvSpPr>
        <p:spPr>
          <a:xfrm>
            <a:off x="7295672" y="4987526"/>
            <a:ext cx="4456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大気が揺らぐ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大気ノイズが差し引けない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84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69E7-8287-35AE-6233-223CF1741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1DAC8F-D564-32AE-9226-A16D4716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検出器配置のスキャン軸に対する傾き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65A7B0-E223-EA3D-9987-E36324E4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C7C14B-B882-5B0C-90C0-E2B7684E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7FAD43E-4054-5F87-F6DC-A20ECBFE41FE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DE41B4B-A39F-72BE-D03A-5E14ECFD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2347BC5-E87E-71E1-8DD5-E180AE3D63DD}"/>
              </a:ext>
            </a:extLst>
          </p:cNvPr>
          <p:cNvGrpSpPr/>
          <p:nvPr/>
        </p:nvGrpSpPr>
        <p:grpSpPr>
          <a:xfrm>
            <a:off x="3018102" y="1921836"/>
            <a:ext cx="7605987" cy="4366478"/>
            <a:chOff x="5987080" y="2320272"/>
            <a:chExt cx="7318211" cy="4104927"/>
          </a:xfrm>
        </p:grpSpPr>
        <p:pic>
          <p:nvPicPr>
            <p:cNvPr id="13" name="図 12" descr="グラフ, 散布図&#10;&#10;自動的に生成された説明">
              <a:extLst>
                <a:ext uri="{FF2B5EF4-FFF2-40B4-BE49-F238E27FC236}">
                  <a16:creationId xmlns:a16="http://schemas.microsoft.com/office/drawing/2014/main" id="{2DD711E5-2850-AE4A-BC96-D881C627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7080" y="2320272"/>
              <a:ext cx="5366720" cy="4104927"/>
            </a:xfrm>
            <a:prstGeom prst="rect">
              <a:avLst/>
            </a:prstGeom>
          </p:spPr>
        </p:pic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65262820-A993-7744-0CF5-9CE114E5771A}"/>
                </a:ext>
              </a:extLst>
            </p:cNvPr>
            <p:cNvCxnSpPr>
              <a:cxnSpLocks/>
            </p:cNvCxnSpPr>
            <p:nvPr/>
          </p:nvCxnSpPr>
          <p:spPr>
            <a:xfrm>
              <a:off x="6631792" y="4234987"/>
              <a:ext cx="453019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6AECAA09-7BED-4BDC-1137-C718EBC2A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1792" y="4041368"/>
              <a:ext cx="4530194" cy="36214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円弧 23">
              <a:extLst>
                <a:ext uri="{FF2B5EF4-FFF2-40B4-BE49-F238E27FC236}">
                  <a16:creationId xmlns:a16="http://schemas.microsoft.com/office/drawing/2014/main" id="{C4A7C053-9C29-ED1B-8AF7-8795729FFC7D}"/>
                </a:ext>
              </a:extLst>
            </p:cNvPr>
            <p:cNvSpPr/>
            <p:nvPr/>
          </p:nvSpPr>
          <p:spPr>
            <a:xfrm rot="1799649">
              <a:off x="10258340" y="3904842"/>
              <a:ext cx="395209" cy="451112"/>
            </a:xfrm>
            <a:prstGeom prst="arc">
              <a:avLst>
                <a:gd name="adj1" fmla="val 18662451"/>
                <a:gd name="adj2" fmla="val 556880"/>
              </a:avLst>
            </a:prstGeom>
            <a:ln w="41275">
              <a:solidFill>
                <a:srgbClr val="0070C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C2F1E9-9A1E-9751-E6B0-E5C6086B5C00}"/>
                </a:ext>
              </a:extLst>
            </p:cNvPr>
            <p:cNvSpPr txBox="1"/>
            <p:nvPr/>
          </p:nvSpPr>
          <p:spPr>
            <a:xfrm>
              <a:off x="10891841" y="3873934"/>
              <a:ext cx="2413450" cy="4340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約</a:t>
              </a:r>
              <a:r>
                <a:rPr kumimoji="1" lang="en-US" altLang="ja-ES" sz="2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6°</a:t>
              </a:r>
              <a:r>
                <a:rPr kumimoji="1" lang="ja-ES" altLang="en-US" sz="2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傾いている</a:t>
              </a:r>
              <a:endParaRPr kumimoji="1" lang="en-US" altLang="ja-E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A4A58C6-03D7-04C0-282E-E998FA806B66}"/>
              </a:ext>
            </a:extLst>
          </p:cNvPr>
          <p:cNvSpPr txBox="1"/>
          <p:nvPr/>
        </p:nvSpPr>
        <p:spPr>
          <a:xfrm>
            <a:off x="1008890" y="1093972"/>
            <a:ext cx="8022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月の観測データから検出器の天球での配置を算出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月は電波を出すため較正の確認に使える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3B83E37-9870-BB37-13EF-B802A105C676}"/>
              </a:ext>
            </a:extLst>
          </p:cNvPr>
          <p:cNvSpPr/>
          <p:nvPr/>
        </p:nvSpPr>
        <p:spPr>
          <a:xfrm>
            <a:off x="5038002" y="6086355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方位角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F2B6090-C047-50B0-FA78-503968FA62F0}"/>
              </a:ext>
            </a:extLst>
          </p:cNvPr>
          <p:cNvSpPr/>
          <p:nvPr/>
        </p:nvSpPr>
        <p:spPr>
          <a:xfrm rot="16200000">
            <a:off x="2154000" y="3660284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仰角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78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A0DF4-4E5D-3105-ABE3-1729C4828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8E455B-04AC-99AA-617A-160ADF4B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22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視線方向軸に対する望遠鏡の回転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B72993-8648-FB24-04A5-41A52FB60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CC4874-0FCE-90DA-21D9-4EE1D7D1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740B613F-71B4-A478-43A2-952EE66E7EF2}"/>
              </a:ext>
            </a:extLst>
          </p:cNvPr>
          <p:cNvSpPr txBox="1">
            <a:spLocks/>
          </p:cNvSpPr>
          <p:nvPr/>
        </p:nvSpPr>
        <p:spPr>
          <a:xfrm>
            <a:off x="331557" y="1943763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9AEABF1-41B2-D1F7-B3C4-62B8688A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8E735A6-A185-18F4-9100-AD8419A45A02}"/>
              </a:ext>
            </a:extLst>
          </p:cNvPr>
          <p:cNvSpPr txBox="1"/>
          <p:nvPr/>
        </p:nvSpPr>
        <p:spPr>
          <a:xfrm>
            <a:off x="5129053" y="1134623"/>
            <a:ext cx="6963093" cy="304698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どう配置を補正したか？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望遠鏡を視線方向の軸まわりに回転させる→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天球での検出器配置も回転する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実際に現地で回転作業を実施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回転する角度は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~6°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と小さい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新たにジグを作成することで微調整を可能に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E02CEE08-EFE9-0EEB-64D4-C100CFDA274E}"/>
              </a:ext>
            </a:extLst>
          </p:cNvPr>
          <p:cNvGrpSpPr/>
          <p:nvPr/>
        </p:nvGrpSpPr>
        <p:grpSpPr>
          <a:xfrm>
            <a:off x="207379" y="1082340"/>
            <a:ext cx="4866337" cy="5011143"/>
            <a:chOff x="584200" y="2571381"/>
            <a:chExt cx="3826934" cy="3666146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C3D83497-801E-2356-A4FF-45F04CC664AA}"/>
                </a:ext>
              </a:extLst>
            </p:cNvPr>
            <p:cNvGrpSpPr/>
            <p:nvPr/>
          </p:nvGrpSpPr>
          <p:grpSpPr>
            <a:xfrm>
              <a:off x="584200" y="2903406"/>
              <a:ext cx="3826934" cy="3334121"/>
              <a:chOff x="931333" y="2888035"/>
              <a:chExt cx="3826934" cy="3334121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50919DFB-1D9C-46C0-9CDC-2C4F006E0876}"/>
                  </a:ext>
                </a:extLst>
              </p:cNvPr>
              <p:cNvGrpSpPr/>
              <p:nvPr/>
            </p:nvGrpSpPr>
            <p:grpSpPr>
              <a:xfrm>
                <a:off x="931333" y="2888035"/>
                <a:ext cx="3711663" cy="3317376"/>
                <a:chOff x="6020279" y="1537002"/>
                <a:chExt cx="5041102" cy="4915716"/>
              </a:xfrm>
            </p:grpSpPr>
            <p:pic>
              <p:nvPicPr>
                <p:cNvPr id="8" name="図 7">
                  <a:extLst>
                    <a:ext uri="{FF2B5EF4-FFF2-40B4-BE49-F238E27FC236}">
                      <a16:creationId xmlns:a16="http://schemas.microsoft.com/office/drawing/2014/main" id="{E0B04B91-5FB8-8974-723F-45080DF296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5228" y="1537002"/>
                  <a:ext cx="4586153" cy="4819348"/>
                </a:xfrm>
                <a:prstGeom prst="rect">
                  <a:avLst/>
                </a:prstGeom>
              </p:spPr>
            </p:pic>
            <p:sp>
              <p:nvSpPr>
                <p:cNvPr id="10" name="環状矢印 9">
                  <a:extLst>
                    <a:ext uri="{FF2B5EF4-FFF2-40B4-BE49-F238E27FC236}">
                      <a16:creationId xmlns:a16="http://schemas.microsoft.com/office/drawing/2014/main" id="{B0CFCB12-7C0E-4075-62DF-001E6F225DBA}"/>
                    </a:ext>
                  </a:extLst>
                </p:cNvPr>
                <p:cNvSpPr/>
                <p:nvPr/>
              </p:nvSpPr>
              <p:spPr>
                <a:xfrm rot="11023861" flipH="1">
                  <a:off x="7331798" y="3343415"/>
                  <a:ext cx="2484632" cy="1561656"/>
                </a:xfrm>
                <a:prstGeom prst="circularArrow">
                  <a:avLst>
                    <a:gd name="adj1" fmla="val 5324"/>
                    <a:gd name="adj2" fmla="val 653291"/>
                    <a:gd name="adj3" fmla="val 20897240"/>
                    <a:gd name="adj4" fmla="val 10702268"/>
                    <a:gd name="adj5" fmla="val 8935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B689BBC-54A5-92A0-9049-9C6809D94522}"/>
                    </a:ext>
                  </a:extLst>
                </p:cNvPr>
                <p:cNvSpPr txBox="1"/>
                <p:nvPr/>
              </p:nvSpPr>
              <p:spPr>
                <a:xfrm>
                  <a:off x="7968508" y="3946675"/>
                  <a:ext cx="982599" cy="500486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ドーナツ 11">
                  <a:extLst>
                    <a:ext uri="{FF2B5EF4-FFF2-40B4-BE49-F238E27FC236}">
                      <a16:creationId xmlns:a16="http://schemas.microsoft.com/office/drawing/2014/main" id="{8FAD9AF2-286E-B400-036A-742EF57826C8}"/>
                    </a:ext>
                  </a:extLst>
                </p:cNvPr>
                <p:cNvSpPr/>
                <p:nvPr/>
              </p:nvSpPr>
              <p:spPr>
                <a:xfrm>
                  <a:off x="7591195" y="4904643"/>
                  <a:ext cx="625441" cy="648084"/>
                </a:xfrm>
                <a:prstGeom prst="donut">
                  <a:avLst>
                    <a:gd name="adj" fmla="val 5890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四角形吹き出し 12">
                  <a:extLst>
                    <a:ext uri="{FF2B5EF4-FFF2-40B4-BE49-F238E27FC236}">
                      <a16:creationId xmlns:a16="http://schemas.microsoft.com/office/drawing/2014/main" id="{743091A8-06FA-5D76-BD2E-750BD5BD060E}"/>
                    </a:ext>
                  </a:extLst>
                </p:cNvPr>
                <p:cNvSpPr/>
                <p:nvPr/>
              </p:nvSpPr>
              <p:spPr>
                <a:xfrm>
                  <a:off x="6020279" y="5913759"/>
                  <a:ext cx="1892213" cy="538959"/>
                </a:xfrm>
                <a:prstGeom prst="wedgeRectCallout">
                  <a:avLst>
                    <a:gd name="adj1" fmla="val 40927"/>
                    <a:gd name="adj2" fmla="val -122973"/>
                  </a:avLst>
                </a:prstGeom>
                <a:solidFill>
                  <a:schemeClr val="bg1"/>
                </a:solidFill>
                <a:ln w="31750"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回転機構</a:t>
                  </a:r>
                </a:p>
              </p:txBody>
            </p:sp>
          </p:grpSp>
          <p:sp>
            <p:nvSpPr>
              <p:cNvPr id="14" name="ドーナツ 13">
                <a:extLst>
                  <a:ext uri="{FF2B5EF4-FFF2-40B4-BE49-F238E27FC236}">
                    <a16:creationId xmlns:a16="http://schemas.microsoft.com/office/drawing/2014/main" id="{E3E71BF1-B87D-0AAB-9ED0-E3A9F57C968F}"/>
                  </a:ext>
                </a:extLst>
              </p:cNvPr>
              <p:cNvSpPr/>
              <p:nvPr/>
            </p:nvSpPr>
            <p:spPr>
              <a:xfrm>
                <a:off x="2681046" y="5404334"/>
                <a:ext cx="460500" cy="437360"/>
              </a:xfrm>
              <a:prstGeom prst="donut">
                <a:avLst>
                  <a:gd name="adj" fmla="val 585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四角形吹き出し 14">
                <a:extLst>
                  <a:ext uri="{FF2B5EF4-FFF2-40B4-BE49-F238E27FC236}">
                    <a16:creationId xmlns:a16="http://schemas.microsoft.com/office/drawing/2014/main" id="{EAEDD2C9-CE3A-55F3-3F54-51B2C1F20402}"/>
                  </a:ext>
                </a:extLst>
              </p:cNvPr>
              <p:cNvSpPr/>
              <p:nvPr/>
            </p:nvSpPr>
            <p:spPr>
              <a:xfrm>
                <a:off x="3249797" y="5858439"/>
                <a:ext cx="1508470" cy="363717"/>
              </a:xfrm>
              <a:prstGeom prst="wedgeRectCallout">
                <a:avLst>
                  <a:gd name="adj1" fmla="val -49622"/>
                  <a:gd name="adj2" fmla="val -120645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ここで固定</a:t>
                </a:r>
              </a:p>
            </p:txBody>
          </p:sp>
        </p:grp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04705266-99BA-5A3B-CBB9-5D48B2794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6667" y="2571381"/>
              <a:ext cx="490849" cy="1886012"/>
            </a:xfrm>
            <a:prstGeom prst="straightConnector1">
              <a:avLst/>
            </a:prstGeom>
            <a:ln w="85725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F76EE08-1D80-CBE0-4915-D07B22A23803}"/>
                </a:ext>
              </a:extLst>
            </p:cNvPr>
            <p:cNvSpPr txBox="1"/>
            <p:nvPr/>
          </p:nvSpPr>
          <p:spPr>
            <a:xfrm>
              <a:off x="2485299" y="3143068"/>
              <a:ext cx="1129431" cy="337754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dk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視線方向</a:t>
              </a:r>
              <a:endPara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40" name="図 39" descr="屋内, 座る, テーブル, モニター が含まれている画像&#10;&#10;自動的に生成された説明">
            <a:extLst>
              <a:ext uri="{FF2B5EF4-FFF2-40B4-BE49-F238E27FC236}">
                <a16:creationId xmlns:a16="http://schemas.microsoft.com/office/drawing/2014/main" id="{9F519EFD-5949-1D6E-ABAE-05A876C5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288463" y="3780616"/>
            <a:ext cx="2461816" cy="3282421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35169ED-3B1C-EE35-889F-550E973B0E86}"/>
              </a:ext>
            </a:extLst>
          </p:cNvPr>
          <p:cNvSpPr txBox="1"/>
          <p:nvPr/>
        </p:nvSpPr>
        <p:spPr>
          <a:xfrm>
            <a:off x="9240618" y="4190918"/>
            <a:ext cx="91996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ジグ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4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021F5-1CBB-27F3-8A18-8DD6423B1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CC25B7-1CB6-CFB4-BDE1-C90AEDF9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天体を用いた較正結果の確認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BA7EFE-5EB6-8EAD-BC24-97D0A4499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238DCE-E4AA-AB56-C599-2C32D4FE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B368089-A3B1-EBC1-3F88-21E1B7574DAA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E94BC4A-8E3D-50A0-6F01-EFAFD5B1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891CC8CB-38BA-D42D-CAE2-E8E1A2EB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4" y="1491962"/>
            <a:ext cx="4932795" cy="386157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667AB1F-77F2-8F2C-D3E3-E5268725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61" y="1185939"/>
            <a:ext cx="5916418" cy="4349421"/>
          </a:xfrm>
          <a:prstGeom prst="rect">
            <a:avLst/>
          </a:prstGeom>
        </p:spPr>
      </p:pic>
      <p:sp>
        <p:nvSpPr>
          <p:cNvPr id="10" name="上矢印 9">
            <a:extLst>
              <a:ext uri="{FF2B5EF4-FFF2-40B4-BE49-F238E27FC236}">
                <a16:creationId xmlns:a16="http://schemas.microsoft.com/office/drawing/2014/main" id="{32DE5987-F03A-D001-8B73-8E859F59E147}"/>
              </a:ext>
            </a:extLst>
          </p:cNvPr>
          <p:cNvSpPr/>
          <p:nvPr/>
        </p:nvSpPr>
        <p:spPr>
          <a:xfrm rot="5400000">
            <a:off x="5648278" y="2954768"/>
            <a:ext cx="454570" cy="734386"/>
          </a:xfrm>
          <a:prstGeom prst="upArrow">
            <a:avLst>
              <a:gd name="adj1" fmla="val 43817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BA02D2D-C063-AB41-4B40-B27934F8A0F3}"/>
              </a:ext>
            </a:extLst>
          </p:cNvPr>
          <p:cNvSpPr txBox="1"/>
          <p:nvPr/>
        </p:nvSpPr>
        <p:spPr>
          <a:xfrm>
            <a:off x="8767178" y="1078718"/>
            <a:ext cx="115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回転後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B6992B-9719-BC03-4840-DB578F8B2367}"/>
              </a:ext>
            </a:extLst>
          </p:cNvPr>
          <p:cNvSpPr txBox="1"/>
          <p:nvPr/>
        </p:nvSpPr>
        <p:spPr>
          <a:xfrm>
            <a:off x="2454301" y="1114910"/>
            <a:ext cx="115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7918F4B-D444-FF28-1D35-BFA862085D30}"/>
              </a:ext>
            </a:extLst>
          </p:cNvPr>
          <p:cNvSpPr/>
          <p:nvPr/>
        </p:nvSpPr>
        <p:spPr>
          <a:xfrm>
            <a:off x="8235130" y="5222066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方位角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1F2E7C4-D873-0F60-D63B-022A1B420501}"/>
              </a:ext>
            </a:extLst>
          </p:cNvPr>
          <p:cNvSpPr/>
          <p:nvPr/>
        </p:nvSpPr>
        <p:spPr>
          <a:xfrm>
            <a:off x="2100649" y="5187249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方位角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211719D-E47D-FBB0-E987-8313F0196DA0}"/>
              </a:ext>
            </a:extLst>
          </p:cNvPr>
          <p:cNvSpPr/>
          <p:nvPr/>
        </p:nvSpPr>
        <p:spPr>
          <a:xfrm rot="16200000">
            <a:off x="5591676" y="3139398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仰角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34D02FA-8A9F-32EB-1436-D0FC383C997A}"/>
              </a:ext>
            </a:extLst>
          </p:cNvPr>
          <p:cNvSpPr/>
          <p:nvPr/>
        </p:nvSpPr>
        <p:spPr>
          <a:xfrm rot="16200000">
            <a:off x="-348694" y="3178088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仰角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C71CB20-AC04-06FE-4DB6-85228448EDC3}"/>
              </a:ext>
            </a:extLst>
          </p:cNvPr>
          <p:cNvSpPr txBox="1"/>
          <p:nvPr/>
        </p:nvSpPr>
        <p:spPr>
          <a:xfrm>
            <a:off x="1196129" y="5622009"/>
            <a:ext cx="8043333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回転によって配置の傾きが是正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木星データによる追確認でも同様の結果を再現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54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E7534-A499-96B5-512D-F1726E16D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7FD901-93EA-87E3-DEBB-35191EEA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検出器の相関で見る大気揺らぎの抑制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077618-1DFF-9D49-148F-8A3DE17D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A1304A-94E1-595F-DCE8-8A5822D03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D66D4525-1D5F-6B5C-9340-02B632029AE3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5DADFAC-8D4C-D8B4-6196-F1634139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628DA504-9B0F-3973-DFFE-C73DDA674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74" y="1889262"/>
            <a:ext cx="5929652" cy="43208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28108C9B-6794-84E0-C45C-754150F22406}"/>
              </a:ext>
            </a:extLst>
          </p:cNvPr>
          <p:cNvSpPr/>
          <p:nvPr/>
        </p:nvSpPr>
        <p:spPr>
          <a:xfrm>
            <a:off x="5200432" y="4943040"/>
            <a:ext cx="1066258" cy="726658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ACB219B-6BC5-A97E-DC2B-AD480B78BC15}"/>
              </a:ext>
            </a:extLst>
          </p:cNvPr>
          <p:cNvSpPr txBox="1"/>
          <p:nvPr/>
        </p:nvSpPr>
        <p:spPr>
          <a:xfrm>
            <a:off x="4890551" y="5780858"/>
            <a:ext cx="198565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744DC9-105F-BEF2-6E04-E5DDC732E0DE}"/>
              </a:ext>
            </a:extLst>
          </p:cNvPr>
          <p:cNvSpPr txBox="1"/>
          <p:nvPr/>
        </p:nvSpPr>
        <p:spPr>
          <a:xfrm>
            <a:off x="1816107" y="1607899"/>
            <a:ext cx="38415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隣接した検出器ペアの相関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上矢印 11">
            <a:extLst>
              <a:ext uri="{FF2B5EF4-FFF2-40B4-BE49-F238E27FC236}">
                <a16:creationId xmlns:a16="http://schemas.microsoft.com/office/drawing/2014/main" id="{FE3AF992-2728-C8E0-DD0A-6EBF2A32A99B}"/>
              </a:ext>
            </a:extLst>
          </p:cNvPr>
          <p:cNvSpPr/>
          <p:nvPr/>
        </p:nvSpPr>
        <p:spPr>
          <a:xfrm>
            <a:off x="4565074" y="2673672"/>
            <a:ext cx="235030" cy="203121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57B812FF-F1E0-2133-0035-E357E2B1B5C5}"/>
              </a:ext>
            </a:extLst>
          </p:cNvPr>
          <p:cNvSpPr/>
          <p:nvPr/>
        </p:nvSpPr>
        <p:spPr>
          <a:xfrm>
            <a:off x="738735" y="2139730"/>
            <a:ext cx="398748" cy="237942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3DD105D-CC9E-7613-6011-8342CA52721E}"/>
              </a:ext>
            </a:extLst>
          </p:cNvPr>
          <p:cNvSpPr/>
          <p:nvPr/>
        </p:nvSpPr>
        <p:spPr>
          <a:xfrm>
            <a:off x="717623" y="5265721"/>
            <a:ext cx="460782" cy="237941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A2207F-7CF4-D405-392D-54E0918C32D5}"/>
              </a:ext>
            </a:extLst>
          </p:cNvPr>
          <p:cNvSpPr txBox="1"/>
          <p:nvPr/>
        </p:nvSpPr>
        <p:spPr>
          <a:xfrm>
            <a:off x="6578313" y="1810137"/>
            <a:ext cx="5582643" cy="193899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回転後の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TOD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が回転前より相関が強い結果を得た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確認した全てのペアで同じ傾向が得られた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観測する大気がより同じになったことを示唆する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上矢印 16">
            <a:extLst>
              <a:ext uri="{FF2B5EF4-FFF2-40B4-BE49-F238E27FC236}">
                <a16:creationId xmlns:a16="http://schemas.microsoft.com/office/drawing/2014/main" id="{07C6EF2E-B3FB-AC43-BE2A-6D2AF51B54CA}"/>
              </a:ext>
            </a:extLst>
          </p:cNvPr>
          <p:cNvSpPr/>
          <p:nvPr/>
        </p:nvSpPr>
        <p:spPr>
          <a:xfrm rot="10800000">
            <a:off x="9090657" y="3766265"/>
            <a:ext cx="235030" cy="618743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74468C5-A7BD-51BE-AFC7-0459A229E7B1}"/>
              </a:ext>
            </a:extLst>
          </p:cNvPr>
          <p:cNvSpPr txBox="1"/>
          <p:nvPr/>
        </p:nvSpPr>
        <p:spPr>
          <a:xfrm>
            <a:off x="7137795" y="4643419"/>
            <a:ext cx="4616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検出器配置の改善で観測する大気の揺らぎを抑制することを確認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CD4D378-9DAA-4E6E-5431-7070EC846442}"/>
              </a:ext>
            </a:extLst>
          </p:cNvPr>
          <p:cNvSpPr txBox="1"/>
          <p:nvPr/>
        </p:nvSpPr>
        <p:spPr>
          <a:xfrm rot="16200000">
            <a:off x="-101205" y="3722495"/>
            <a:ext cx="14787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相関の指標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E33EF4-D984-52E0-7836-015B17A15801}"/>
              </a:ext>
            </a:extLst>
          </p:cNvPr>
          <p:cNvSpPr txBox="1"/>
          <p:nvPr/>
        </p:nvSpPr>
        <p:spPr>
          <a:xfrm>
            <a:off x="262686" y="1699192"/>
            <a:ext cx="1069114" cy="400110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相関大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CE06952-1B46-DA3D-616C-1036EA57BCD6}"/>
              </a:ext>
            </a:extLst>
          </p:cNvPr>
          <p:cNvSpPr txBox="1"/>
          <p:nvPr/>
        </p:nvSpPr>
        <p:spPr>
          <a:xfrm>
            <a:off x="244287" y="5647437"/>
            <a:ext cx="1069114" cy="400110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相関小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7D2E16D-022A-3DCA-A45C-3D0147B72C3A}"/>
              </a:ext>
            </a:extLst>
          </p:cNvPr>
          <p:cNvSpPr/>
          <p:nvPr/>
        </p:nvSpPr>
        <p:spPr>
          <a:xfrm>
            <a:off x="2362695" y="5998405"/>
            <a:ext cx="2437409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Frequency [Hz]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円形吹き出し 21">
            <a:extLst>
              <a:ext uri="{FF2B5EF4-FFF2-40B4-BE49-F238E27FC236}">
                <a16:creationId xmlns:a16="http://schemas.microsoft.com/office/drawing/2014/main" id="{F244FA8B-B790-2171-E3E7-CDE663871042}"/>
              </a:ext>
            </a:extLst>
          </p:cNvPr>
          <p:cNvSpPr/>
          <p:nvPr/>
        </p:nvSpPr>
        <p:spPr>
          <a:xfrm>
            <a:off x="4727196" y="1965844"/>
            <a:ext cx="1775742" cy="532446"/>
          </a:xfrm>
          <a:prstGeom prst="wedgeEllipseCallout">
            <a:avLst>
              <a:gd name="adj1" fmla="val -46500"/>
              <a:gd name="adj2" fmla="val 8866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回転後</a:t>
            </a:r>
          </a:p>
        </p:txBody>
      </p:sp>
      <p:sp>
        <p:nvSpPr>
          <p:cNvPr id="23" name="円形吹き出し 22">
            <a:extLst>
              <a:ext uri="{FF2B5EF4-FFF2-40B4-BE49-F238E27FC236}">
                <a16:creationId xmlns:a16="http://schemas.microsoft.com/office/drawing/2014/main" id="{EC4C1669-0B9D-7922-EAC9-D52077ADE23F}"/>
              </a:ext>
            </a:extLst>
          </p:cNvPr>
          <p:cNvSpPr/>
          <p:nvPr/>
        </p:nvSpPr>
        <p:spPr>
          <a:xfrm>
            <a:off x="2785052" y="4464916"/>
            <a:ext cx="1363800" cy="532446"/>
          </a:xfrm>
          <a:prstGeom prst="wedgeEllipseCallout">
            <a:avLst>
              <a:gd name="adj1" fmla="val 79835"/>
              <a:gd name="adj2" fmla="val -2158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回転前</a:t>
            </a:r>
          </a:p>
        </p:txBody>
      </p:sp>
    </p:spTree>
    <p:extLst>
      <p:ext uri="{BB962C8B-B14F-4D97-AF65-F5344CB8AC3E}">
        <p14:creationId xmlns:p14="http://schemas.microsoft.com/office/powerpoint/2010/main" val="4191704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4C8A3-8C95-E666-3B24-3E121660B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95F993-36DF-3412-B4A8-B34F5D98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まとめ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DBCE52-AFE7-6C26-2708-49A95B63A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220D7E-834B-823B-6FCF-106BA0BF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11088880-1354-B5D6-F87F-92F7125F91C8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901845F-1655-097E-B7EA-C4458D07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887EF8-1F2D-199B-B1EC-B3129EA2F5FC}"/>
                  </a:ext>
                </a:extLst>
              </p:cNvPr>
              <p:cNvSpPr txBox="1"/>
              <p:nvPr/>
            </p:nvSpPr>
            <p:spPr>
              <a:xfrm>
                <a:off x="637674" y="1735076"/>
                <a:ext cx="10886816" cy="378565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400" dirty="0" err="1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GroundBIRD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実験は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偏光を観測して光学的厚み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の測定を目指す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本格的な観測が始まったが、運用上の課題が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つあったため、それらに対する改善を行なった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仰角データ取得システムに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OS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を搭載し、システムの操作性とアクセス性を向上させた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天球での検出器アライメントを改善し、観測する大気の揺らぎを抑制する結果を得た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887EF8-1F2D-199B-B1EC-B3129EA2F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4" y="1735076"/>
                <a:ext cx="10886816" cy="3785652"/>
              </a:xfrm>
              <a:prstGeom prst="rect">
                <a:avLst/>
              </a:prstGeom>
              <a:blipFill>
                <a:blip r:embed="rId3"/>
                <a:stretch>
                  <a:fillRect l="-816" t="-1338" b="-3010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63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3803-003A-A1B1-9CEA-D0BE7E88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5BCBDA-6BBC-8F43-3865-8229442E8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目次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DC9727-66E8-5E82-D391-F4CB0988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D989D8-B622-A980-0266-BE3CD7DB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D4C40453-9285-27D5-551E-635EEB7851F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1EFC7F0-8C81-80AE-E19D-477AB65D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3F76B25-4965-FF11-B452-E404C42F7117}"/>
              </a:ext>
            </a:extLst>
          </p:cNvPr>
          <p:cNvSpPr txBox="1"/>
          <p:nvPr/>
        </p:nvSpPr>
        <p:spPr>
          <a:xfrm>
            <a:off x="637674" y="1571559"/>
            <a:ext cx="10886816" cy="3416320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と物理的背景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GroundBIRD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実験と運用上での課題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仰角データ取得システムの改善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検出器アライメントの較正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まとめ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53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1B311-473E-697C-015F-B8CA01748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E1ABFC1-A4E1-2C1C-6594-9BAAAABDD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CD1FDC4-2881-C07A-A771-9F127A4F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FBA9379-8C0A-535E-06F1-C1315B14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20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001F21B-7B44-C1E9-10E8-47824280FC88}"/>
              </a:ext>
            </a:extLst>
          </p:cNvPr>
          <p:cNvSpPr txBox="1"/>
          <p:nvPr/>
        </p:nvSpPr>
        <p:spPr>
          <a:xfrm>
            <a:off x="4906984" y="2788491"/>
            <a:ext cx="2378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4000" dirty="0">
                <a:latin typeface="Meiryo" panose="020B0604030504040204" pitchFamily="34" charset="-128"/>
                <a:ea typeface="Meiryo" panose="020B0604030504040204" pitchFamily="34" charset="-128"/>
              </a:rPr>
              <a:t>Back up</a:t>
            </a:r>
            <a:endParaRPr kumimoji="1" lang="ja-ES" altLang="en-US" sz="4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383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98DDD-6D37-73FC-2F37-AF85167CD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748AA-8840-5D57-9033-FC0E1B02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参考文献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E0C5CB-D593-B643-5B2D-BCC6D1DD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46B703-BA36-FDCA-1C27-806DFE17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5E0D86F-5B80-E398-32D1-CF7BA63A64D5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3FF07A4-F238-0A14-6700-77B24DFD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A67F10-229F-7CAA-686B-3178BE292170}"/>
              </a:ext>
            </a:extLst>
          </p:cNvPr>
          <p:cNvSpPr txBox="1"/>
          <p:nvPr/>
        </p:nvSpPr>
        <p:spPr>
          <a:xfrm>
            <a:off x="1008890" y="1325205"/>
            <a:ext cx="8462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[1] </a:t>
            </a:r>
            <a:r>
              <a:rPr lang="es-ES" altLang="ja-ES" sz="1800" dirty="0">
                <a:solidFill>
                  <a:srgbClr val="0000FF"/>
                </a:solidFill>
                <a:effectLst/>
                <a:latin typeface="CMR10"/>
              </a:rPr>
              <a:t>https://</a:t>
            </a:r>
            <a:r>
              <a:rPr lang="es-ES" altLang="ja-ES" sz="1800" dirty="0" err="1">
                <a:solidFill>
                  <a:srgbClr val="0000FF"/>
                </a:solidFill>
                <a:effectLst/>
                <a:latin typeface="CMR10"/>
              </a:rPr>
              <a:t>doi.org</a:t>
            </a:r>
            <a:r>
              <a:rPr lang="es-ES" altLang="ja-ES" sz="1800" dirty="0">
                <a:solidFill>
                  <a:srgbClr val="0000FF"/>
                </a:solidFill>
                <a:effectLst/>
                <a:latin typeface="CMR10"/>
              </a:rPr>
              <a:t>/10.1103/PhysRevD.107.123522 </a:t>
            </a:r>
            <a:endParaRPr lang="es-ES" altLang="ja-ES" sz="2000" dirty="0">
              <a:effectLst/>
            </a:endParaRPr>
          </a:p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489908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F63AA-26C7-2426-7E11-B8E96D7E8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2D2AB4-B673-FE1A-D2F2-EA426819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D66E6D-7C6A-6C35-A0CE-22BFF02A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836B3B-1827-50F9-B930-52CF8476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85CAAA6-09A1-A6BF-E421-F9E1833E662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FB1583F-EF5C-88E0-7C56-B53EB89A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0DA0402-7DE2-F4F4-4E73-EED4F81C1D1E}"/>
              </a:ext>
            </a:extLst>
          </p:cNvPr>
          <p:cNvGrpSpPr/>
          <p:nvPr/>
        </p:nvGrpSpPr>
        <p:grpSpPr>
          <a:xfrm>
            <a:off x="457598" y="1600558"/>
            <a:ext cx="3123802" cy="1869264"/>
            <a:chOff x="515116" y="2112464"/>
            <a:chExt cx="3123802" cy="1869264"/>
          </a:xfrm>
        </p:grpSpPr>
        <p:pic>
          <p:nvPicPr>
            <p:cNvPr id="8" name="図 7" descr="プレート, コンパクトディスク, ミラー が含まれている画像&#10;&#10;自動的に生成された説明">
              <a:extLst>
                <a:ext uri="{FF2B5EF4-FFF2-40B4-BE49-F238E27FC236}">
                  <a16:creationId xmlns:a16="http://schemas.microsoft.com/office/drawing/2014/main" id="{9B0A4641-E0D4-194E-3FC4-0EABA284D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16" y="2112464"/>
              <a:ext cx="3123802" cy="1788416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378A7D3-382E-3CA8-B16A-AAB1884033A8}"/>
                </a:ext>
              </a:extLst>
            </p:cNvPr>
            <p:cNvSpPr txBox="1"/>
            <p:nvPr/>
          </p:nvSpPr>
          <p:spPr>
            <a:xfrm>
              <a:off x="708433" y="3673951"/>
              <a:ext cx="6009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E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-300</a:t>
              </a:r>
              <a:endParaRPr kumimoji="1" lang="ja-ES" altLang="en-US" sz="1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556B43A6-B0F8-2487-350F-DFB7A2E99B78}"/>
                    </a:ext>
                  </a:extLst>
                </p:cNvPr>
                <p:cNvSpPr txBox="1"/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1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300</a:t>
                  </a:r>
                  <a14:m>
                    <m:oMath xmlns:m="http://schemas.openxmlformats.org/officeDocument/2006/math">
                      <m:r>
                        <a:rPr kumimoji="1" lang="en-US" altLang="ja-E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E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endParaRPr kumimoji="1" lang="ja-ES" altLang="en-US" sz="1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556B43A6-B0F8-2487-350F-DFB7A2E99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175" t="-4000" b="-20000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E7C5240-9760-3445-129C-27A70C783AA0}"/>
                  </a:ext>
                </a:extLst>
              </p:cNvPr>
              <p:cNvSpPr txBox="1"/>
              <p:nvPr/>
            </p:nvSpPr>
            <p:spPr>
              <a:xfrm>
                <a:off x="3852278" y="1883485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はほぼ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2.725K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の黒体放射のスペクトルを持つと同時に、わずかな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を持つ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温度異方性の観測により、宇宙を記述する標準理論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ja-E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-CDM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モデルが構築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E7C5240-9760-3445-129C-27A70C783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278" y="1883485"/>
                <a:ext cx="8223504" cy="1323439"/>
              </a:xfrm>
              <a:prstGeom prst="rect">
                <a:avLst/>
              </a:prstGeom>
              <a:blipFill>
                <a:blip r:embed="rId5"/>
                <a:stretch>
                  <a:fillRect l="-617" t="-3810" b="-761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>
            <a:extLst>
              <a:ext uri="{FF2B5EF4-FFF2-40B4-BE49-F238E27FC236}">
                <a16:creationId xmlns:a16="http://schemas.microsoft.com/office/drawing/2014/main" id="{88B393F8-71A8-679F-D5BC-1980D4F48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144" y="3469821"/>
            <a:ext cx="3617256" cy="23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6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F089-01FA-8687-5FF9-CDF79E4D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5C4B4-B927-6D78-13F8-E77462D1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F67EB0-3DCC-9EF7-18E3-77875B6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BD5B6D-6B58-2E10-3846-A3599F5B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33C107A-CAF2-51AD-E1E1-CDB9A2B9FAD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EBB180-9AF8-E25E-C73D-B4E85A18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656AFD-E505-DACA-CFEF-0BBC1A5928FE}"/>
              </a:ext>
            </a:extLst>
          </p:cNvPr>
          <p:cNvSpPr txBox="1"/>
          <p:nvPr/>
        </p:nvSpPr>
        <p:spPr>
          <a:xfrm>
            <a:off x="262128" y="1171054"/>
            <a:ext cx="1166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の偏光は角度スケールに対する</a:t>
            </a:r>
            <a:r>
              <a:rPr kumimoji="1" lang="ja-ES" altLang="en-U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パワースペクトル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を通して観測する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CF48869-CDAF-406E-7613-9CF1CDC5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93" y="1460192"/>
            <a:ext cx="3501292" cy="2813538"/>
          </a:xfrm>
          <a:prstGeom prst="rect">
            <a:avLst/>
          </a:prstGeom>
        </p:spPr>
      </p:pic>
      <p:sp>
        <p:nvSpPr>
          <p:cNvPr id="8" name="ドーナツ 7">
            <a:extLst>
              <a:ext uri="{FF2B5EF4-FFF2-40B4-BE49-F238E27FC236}">
                <a16:creationId xmlns:a16="http://schemas.microsoft.com/office/drawing/2014/main" id="{4B092E2C-8C69-1F05-E434-95012FD25C74}"/>
              </a:ext>
            </a:extLst>
          </p:cNvPr>
          <p:cNvSpPr/>
          <p:nvPr/>
        </p:nvSpPr>
        <p:spPr>
          <a:xfrm>
            <a:off x="8240467" y="2330279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AA34A14-C766-6C25-6792-F8BE852671D5}"/>
              </a:ext>
            </a:extLst>
          </p:cNvPr>
          <p:cNvCxnSpPr>
            <a:cxnSpLocks/>
          </p:cNvCxnSpPr>
          <p:nvPr/>
        </p:nvCxnSpPr>
        <p:spPr>
          <a:xfrm flipH="1" flipV="1">
            <a:off x="7360920" y="2052344"/>
            <a:ext cx="879547" cy="5343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/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とニュートリノ質量和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E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は縮退したパラメータ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blipFill>
                <a:blip r:embed="rId4"/>
                <a:stretch>
                  <a:fillRect l="-828" t="-66667" r="-621" b="-56140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/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宇宙の再電離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最初の天体が誕生した時期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(z~20)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に天体からの紫外線によって原子が再度電離する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ℓ≤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10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の大角度スケールで新しい偏光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モードを生成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ja-ES" altLang="en-US" sz="2000" i="1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にとって電子がどれほど不透明であったか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で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特徴づけられる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モードパワースペクトルから</a:t>
                </a:r>
                <a:r>
                  <a:rPr kumimoji="1" lang="en-US" altLang="ja-E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blipFill>
                <a:blip r:embed="rId5"/>
                <a:stretch>
                  <a:fillRect l="-533" t="-1923" b="-384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BF163A49-6E67-F64F-D3EB-421B0C9FE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435" y="4317065"/>
            <a:ext cx="2743200" cy="2485339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0DB1C90-ECBC-8FA5-D5A9-C3C007326916}"/>
              </a:ext>
            </a:extLst>
          </p:cNvPr>
          <p:cNvCxnSpPr>
            <a:cxnSpLocks/>
          </p:cNvCxnSpPr>
          <p:nvPr/>
        </p:nvCxnSpPr>
        <p:spPr>
          <a:xfrm flipH="1" flipV="1">
            <a:off x="6481041" y="4605439"/>
            <a:ext cx="1122394" cy="2544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上矢印 18">
            <a:extLst>
              <a:ext uri="{FF2B5EF4-FFF2-40B4-BE49-F238E27FC236}">
                <a16:creationId xmlns:a16="http://schemas.microsoft.com/office/drawing/2014/main" id="{C5364359-3D07-27B8-4FA5-B021649F7F82}"/>
              </a:ext>
            </a:extLst>
          </p:cNvPr>
          <p:cNvSpPr/>
          <p:nvPr/>
        </p:nvSpPr>
        <p:spPr>
          <a:xfrm rot="10800000">
            <a:off x="3582393" y="4851550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/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を精度よく測定することで、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との縮退を解く！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blipFill>
                <a:blip r:embed="rId7"/>
                <a:stretch>
                  <a:fillRect l="-828" t="-69643" b="-5714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ドーナツ 22">
            <a:extLst>
              <a:ext uri="{FF2B5EF4-FFF2-40B4-BE49-F238E27FC236}">
                <a16:creationId xmlns:a16="http://schemas.microsoft.com/office/drawing/2014/main" id="{911419CD-7F9F-8325-6562-B999F38B3CBD}"/>
              </a:ext>
            </a:extLst>
          </p:cNvPr>
          <p:cNvSpPr/>
          <p:nvPr/>
        </p:nvSpPr>
        <p:spPr>
          <a:xfrm>
            <a:off x="8964875" y="3862095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173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C56A2-4A3C-912C-F3F8-6D3C5A70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0F0F7-853F-CA18-BC6E-9D91D9B3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B334D9-ED85-0F60-396C-69EBA90E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C719DC-83F5-F678-B12A-13D0801F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7632D40-0F12-9B4A-5883-C7DE78322207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3DA2DEB-1AB6-93F6-433B-908EB588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06D858-B2FE-CA25-569C-72664F78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11" y="2479196"/>
            <a:ext cx="4725904" cy="379760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CB4A82-D2DB-1EFB-9032-B2E300C7FB4E}"/>
              </a:ext>
            </a:extLst>
          </p:cNvPr>
          <p:cNvSpPr txBox="1"/>
          <p:nvPr/>
        </p:nvSpPr>
        <p:spPr>
          <a:xfrm>
            <a:off x="311285" y="959307"/>
            <a:ext cx="11667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モードは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つの生成起源がある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インフレーションの痕跡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(E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モードの偏光軸が回転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ドーナツ 9">
            <a:extLst>
              <a:ext uri="{FF2B5EF4-FFF2-40B4-BE49-F238E27FC236}">
                <a16:creationId xmlns:a16="http://schemas.microsoft.com/office/drawing/2014/main" id="{7CFBC694-A0E3-AC63-B67A-7FA6C2909AD5}"/>
              </a:ext>
            </a:extLst>
          </p:cNvPr>
          <p:cNvSpPr/>
          <p:nvPr/>
        </p:nvSpPr>
        <p:spPr>
          <a:xfrm>
            <a:off x="7210785" y="3608017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B1F4330-5B58-AB9F-A8C3-6F28EB10DDC7}"/>
              </a:ext>
            </a:extLst>
          </p:cNvPr>
          <p:cNvCxnSpPr>
            <a:cxnSpLocks/>
          </p:cNvCxnSpPr>
          <p:nvPr/>
        </p:nvCxnSpPr>
        <p:spPr>
          <a:xfrm flipV="1">
            <a:off x="8371346" y="3429000"/>
            <a:ext cx="489271" cy="172942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/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重力レンズ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小角度スケール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~1000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モード偏光が我々に届くまでに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モードに変わる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と縮退した宇宙再電離期の光学的厚み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blipFill>
                <a:blip r:embed="rId4"/>
                <a:stretch>
                  <a:fillRect l="-1205" t="-791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ドーナツ 17">
            <a:extLst>
              <a:ext uri="{FF2B5EF4-FFF2-40B4-BE49-F238E27FC236}">
                <a16:creationId xmlns:a16="http://schemas.microsoft.com/office/drawing/2014/main" id="{B4F3131D-D24E-9D99-0A9D-095FFDF81121}"/>
              </a:ext>
            </a:extLst>
          </p:cNvPr>
          <p:cNvSpPr/>
          <p:nvPr/>
        </p:nvSpPr>
        <p:spPr>
          <a:xfrm>
            <a:off x="4666267" y="4683377"/>
            <a:ext cx="2059830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1150503-B9D8-2DEC-D722-B627D0911C8B}"/>
              </a:ext>
            </a:extLst>
          </p:cNvPr>
          <p:cNvCxnSpPr>
            <a:cxnSpLocks/>
          </p:cNvCxnSpPr>
          <p:nvPr/>
        </p:nvCxnSpPr>
        <p:spPr>
          <a:xfrm flipH="1" flipV="1">
            <a:off x="3730981" y="4974336"/>
            <a:ext cx="822731" cy="24688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9C7FF12-1FEE-BC15-21EE-ACE78560214F}"/>
              </a:ext>
            </a:extLst>
          </p:cNvPr>
          <p:cNvSpPr txBox="1"/>
          <p:nvPr/>
        </p:nvSpPr>
        <p:spPr>
          <a:xfrm>
            <a:off x="162238" y="2946835"/>
            <a:ext cx="3561772" cy="286232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原始重力波由来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重力レンズの影響が少ない大角度スケール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原始重力波はインフレーション時のテンソル揺らぎに対応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ではないテンソル・スカラー比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r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の測定を目指す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ドーナツ 33">
            <a:extLst>
              <a:ext uri="{FF2B5EF4-FFF2-40B4-BE49-F238E27FC236}">
                <a16:creationId xmlns:a16="http://schemas.microsoft.com/office/drawing/2014/main" id="{973E9421-F3C3-85E2-F3B9-82E023BB5C2B}"/>
              </a:ext>
            </a:extLst>
          </p:cNvPr>
          <p:cNvSpPr/>
          <p:nvPr/>
        </p:nvSpPr>
        <p:spPr>
          <a:xfrm>
            <a:off x="7859467" y="5756929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9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99329-7246-705D-71BC-14FB43AF6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BD5DA3-C32E-18B8-C3CB-6A5A947C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レンズ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モードでの縮退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105696-2307-0720-FF0D-C3173F99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CDC27D-7E57-6609-4B62-BF4633AF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71AC9F7A-2181-C0E8-5BAC-2E9C3E0DC595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07DF4FE-487A-5084-0723-82495A35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0BEF1A52-D8B3-DE9E-E3DC-2F5340AD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10" y="1560853"/>
            <a:ext cx="9117466" cy="431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85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47DA6-22F6-D539-4B40-2F6D00617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0ED0EB-BE6F-10ED-F2D4-2E830068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JP" sz="36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44F75B-72A9-B5AA-77A1-B6701648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118996-32E8-B3B6-BFC7-B7F225EE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2256218-253B-4CFA-5A1A-97CF7103962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6587728-5561-CC7C-5405-FA80DB6F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5" name="vlc-record-2024-09-13-16h37m25s-rtsp___localhost_12345_live-.mp4">
            <a:hlinkClick r:id="" action="ppaction://media"/>
            <a:extLst>
              <a:ext uri="{FF2B5EF4-FFF2-40B4-BE49-F238E27FC236}">
                <a16:creationId xmlns:a16="http://schemas.microsoft.com/office/drawing/2014/main" id="{7B2D5534-077D-C5F5-37B9-C66EC6295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815" y="2452558"/>
            <a:ext cx="5506387" cy="3097343"/>
          </a:xfrm>
          <a:prstGeom prst="rect">
            <a:avLst/>
          </a:prstGeom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3DFEA972-4FC3-FF78-822F-551B14EC6014}"/>
              </a:ext>
            </a:extLst>
          </p:cNvPr>
          <p:cNvGrpSpPr/>
          <p:nvPr/>
        </p:nvGrpSpPr>
        <p:grpSpPr>
          <a:xfrm>
            <a:off x="6266690" y="2452557"/>
            <a:ext cx="5629850" cy="3097343"/>
            <a:chOff x="5793092" y="1902606"/>
            <a:chExt cx="4369302" cy="2123819"/>
          </a:xfrm>
        </p:grpSpPr>
        <p:pic>
          <p:nvPicPr>
            <p:cNvPr id="15" name="図 14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6082FB53-8009-559F-18F9-93FF0E72A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3092" y="1902606"/>
              <a:ext cx="4369302" cy="2123819"/>
            </a:xfrm>
            <a:prstGeom prst="rect">
              <a:avLst/>
            </a:prstGeom>
          </p:spPr>
        </p:pic>
        <p:sp>
          <p:nvSpPr>
            <p:cNvPr id="16" name="四角形吹き出し 15">
              <a:extLst>
                <a:ext uri="{FF2B5EF4-FFF2-40B4-BE49-F238E27FC236}">
                  <a16:creationId xmlns:a16="http://schemas.microsoft.com/office/drawing/2014/main" id="{9FF11F49-AC89-9014-453D-19FA2F437429}"/>
                </a:ext>
              </a:extLst>
            </p:cNvPr>
            <p:cNvSpPr/>
            <p:nvPr/>
          </p:nvSpPr>
          <p:spPr>
            <a:xfrm>
              <a:off x="6266690" y="2868932"/>
              <a:ext cx="1885898" cy="399593"/>
            </a:xfrm>
            <a:prstGeom prst="wedgeRectCallout">
              <a:avLst>
                <a:gd name="adj1" fmla="val -54602"/>
                <a:gd name="adj2" fmla="val -122973"/>
              </a:avLst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検出器温度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00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53C59-24FF-E939-94CA-516E01284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49B49-5F8D-70CE-0C3B-AD04322B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仰角と方位角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C86A38-D16C-C445-ABCB-8084EDF5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A17374-2BF6-0280-9F39-FF85D6F0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9737E85-6343-E17A-5B70-5A7DD9E1A3FB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711EF33-89AC-4200-049E-96459C6E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9125A1F-91B2-48E3-2F28-C5414554622D}"/>
              </a:ext>
            </a:extLst>
          </p:cNvPr>
          <p:cNvGrpSpPr/>
          <p:nvPr/>
        </p:nvGrpSpPr>
        <p:grpSpPr>
          <a:xfrm>
            <a:off x="2131218" y="1444055"/>
            <a:ext cx="4313383" cy="3543471"/>
            <a:chOff x="4685945" y="2777823"/>
            <a:chExt cx="6484941" cy="5964692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3DFEF108-7640-8F5F-3F71-B1D2E3118D4B}"/>
                </a:ext>
              </a:extLst>
            </p:cNvPr>
            <p:cNvSpPr/>
            <p:nvPr/>
          </p:nvSpPr>
          <p:spPr>
            <a:xfrm rot="9264224">
              <a:off x="8119928" y="2777823"/>
              <a:ext cx="1368252" cy="1340285"/>
            </a:xfrm>
            <a:prstGeom prst="trapezoid">
              <a:avLst/>
            </a:prstGeom>
            <a:solidFill>
              <a:schemeClr val="bg2">
                <a:lumMod val="75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BABEA24-63E1-38D2-A7C4-5363C9B6220D}"/>
                </a:ext>
              </a:extLst>
            </p:cNvPr>
            <p:cNvSpPr/>
            <p:nvPr/>
          </p:nvSpPr>
          <p:spPr>
            <a:xfrm rot="20051636">
              <a:off x="8346733" y="3965392"/>
              <a:ext cx="2192054" cy="139038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065D821-5599-394E-D4E1-CCBAF3EC6809}"/>
                </a:ext>
              </a:extLst>
            </p:cNvPr>
            <p:cNvSpPr/>
            <p:nvPr/>
          </p:nvSpPr>
          <p:spPr>
            <a:xfrm>
              <a:off x="7714634" y="5562931"/>
              <a:ext cx="3456252" cy="4012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665E6D70-7BE8-92F9-4790-B8BC9934EA67}"/>
                </a:ext>
              </a:extLst>
            </p:cNvPr>
            <p:cNvSpPr/>
            <p:nvPr/>
          </p:nvSpPr>
          <p:spPr>
            <a:xfrm rot="15691279">
              <a:off x="6319015" y="4638337"/>
              <a:ext cx="5491293" cy="2717063"/>
            </a:xfrm>
            <a:prstGeom prst="arc">
              <a:avLst>
                <a:gd name="adj1" fmla="val 17682569"/>
                <a:gd name="adj2" fmla="val 20833106"/>
              </a:avLst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2709958-859F-3363-3814-67F0232A38CB}"/>
                </a:ext>
              </a:extLst>
            </p:cNvPr>
            <p:cNvSpPr txBox="1"/>
            <p:nvPr/>
          </p:nvSpPr>
          <p:spPr>
            <a:xfrm>
              <a:off x="4685945" y="3838143"/>
              <a:ext cx="3242535" cy="673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仰角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: 70°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に固定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上カーブ矢印 12">
              <a:extLst>
                <a:ext uri="{FF2B5EF4-FFF2-40B4-BE49-F238E27FC236}">
                  <a16:creationId xmlns:a16="http://schemas.microsoft.com/office/drawing/2014/main" id="{E5C41FB8-FB4D-9B9E-0895-C261A0CF88D1}"/>
                </a:ext>
              </a:extLst>
            </p:cNvPr>
            <p:cNvSpPr/>
            <p:nvPr/>
          </p:nvSpPr>
          <p:spPr>
            <a:xfrm rot="10800000" flipV="1">
              <a:off x="7714633" y="5576521"/>
              <a:ext cx="3412471" cy="340456"/>
            </a:xfrm>
            <a:prstGeom prst="curvedUpArrow">
              <a:avLst>
                <a:gd name="adj1" fmla="val 36224"/>
                <a:gd name="adj2" fmla="val 115634"/>
                <a:gd name="adj3" fmla="val 27561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C3B47CB-36F9-9C98-A587-8DC960D391EF}"/>
              </a:ext>
            </a:extLst>
          </p:cNvPr>
          <p:cNvSpPr txBox="1"/>
          <p:nvPr/>
        </p:nvSpPr>
        <p:spPr>
          <a:xfrm>
            <a:off x="6586590" y="3007763"/>
            <a:ext cx="1724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方位角</a:t>
            </a:r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: 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487B864-7F75-20DD-2FCF-103FCDD5342B}"/>
              </a:ext>
            </a:extLst>
          </p:cNvPr>
          <p:cNvGrpSpPr/>
          <p:nvPr/>
        </p:nvGrpSpPr>
        <p:grpSpPr>
          <a:xfrm>
            <a:off x="3426117" y="3851336"/>
            <a:ext cx="4963094" cy="2272380"/>
            <a:chOff x="5329127" y="34321"/>
            <a:chExt cx="6774900" cy="3446210"/>
          </a:xfrm>
        </p:grpSpPr>
        <p:pic>
          <p:nvPicPr>
            <p:cNvPr id="16" name="図 15" descr="帽子, カラフル, 食品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2FD18412-34C6-4E62-848F-032516FA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566" y="621150"/>
              <a:ext cx="5486398" cy="2743199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FFEBC20-97C7-F07E-71F0-CD7611939330}"/>
                </a:ext>
              </a:extLst>
            </p:cNvPr>
            <p:cNvSpPr txBox="1"/>
            <p:nvPr/>
          </p:nvSpPr>
          <p:spPr>
            <a:xfrm>
              <a:off x="10110875" y="2967092"/>
              <a:ext cx="1937290" cy="51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From WMAP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CBA03C5-66C6-2D51-383A-38C5F5D5B225}"/>
                </a:ext>
              </a:extLst>
            </p:cNvPr>
            <p:cNvCxnSpPr>
              <a:cxnSpLocks/>
            </p:cNvCxnSpPr>
            <p:nvPr/>
          </p:nvCxnSpPr>
          <p:spPr>
            <a:xfrm>
              <a:off x="5818840" y="1027869"/>
              <a:ext cx="4703794" cy="0"/>
            </a:xfrm>
            <a:prstGeom prst="line">
              <a:avLst/>
            </a:prstGeom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D1BF7B71-4B26-5967-7D61-17089094BD0D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1" y="2070355"/>
              <a:ext cx="5630332" cy="0"/>
            </a:xfrm>
            <a:prstGeom prst="line">
              <a:avLst/>
            </a:prstGeom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ドーナツ 19">
              <a:extLst>
                <a:ext uri="{FF2B5EF4-FFF2-40B4-BE49-F238E27FC236}">
                  <a16:creationId xmlns:a16="http://schemas.microsoft.com/office/drawing/2014/main" id="{F6BBA106-9329-E09F-50C0-BC1E4BB1DB53}"/>
                </a:ext>
              </a:extLst>
            </p:cNvPr>
            <p:cNvSpPr/>
            <p:nvPr/>
          </p:nvSpPr>
          <p:spPr>
            <a:xfrm>
              <a:off x="8610600" y="1037075"/>
              <a:ext cx="1030111" cy="1030426"/>
            </a:xfrm>
            <a:prstGeom prst="donut">
              <a:avLst>
                <a:gd name="adj" fmla="val 1769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EADF393F-B737-6C7E-860D-8AE1E48148C9}"/>
                </a:ext>
              </a:extLst>
            </p:cNvPr>
            <p:cNvSpPr/>
            <p:nvPr/>
          </p:nvSpPr>
          <p:spPr>
            <a:xfrm rot="10800000">
              <a:off x="7101572" y="1341451"/>
              <a:ext cx="1308649" cy="4402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2" name="円弧 21">
              <a:extLst>
                <a:ext uri="{FF2B5EF4-FFF2-40B4-BE49-F238E27FC236}">
                  <a16:creationId xmlns:a16="http://schemas.microsoft.com/office/drawing/2014/main" id="{401D33B6-8AC6-1CFF-B98B-A4D7B004C18F}"/>
                </a:ext>
              </a:extLst>
            </p:cNvPr>
            <p:cNvSpPr/>
            <p:nvPr/>
          </p:nvSpPr>
          <p:spPr>
            <a:xfrm rot="2846161">
              <a:off x="8849781" y="964494"/>
              <a:ext cx="1128714" cy="1194178"/>
            </a:xfrm>
            <a:prstGeom prst="arc">
              <a:avLst/>
            </a:prstGeom>
            <a:noFill/>
            <a:ln w="63500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68135C4-B3E7-3AC2-2D86-C9D4A85C138F}"/>
                </a:ext>
              </a:extLst>
            </p:cNvPr>
            <p:cNvSpPr/>
            <p:nvPr/>
          </p:nvSpPr>
          <p:spPr>
            <a:xfrm>
              <a:off x="5329127" y="1297438"/>
              <a:ext cx="1641138" cy="4926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地球の自転</a:t>
              </a:r>
              <a:endParaRPr kumimoji="1"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3107DEF7-56EA-486E-A1E4-46C621000916}"/>
                </a:ext>
              </a:extLst>
            </p:cNvPr>
            <p:cNvSpPr/>
            <p:nvPr/>
          </p:nvSpPr>
          <p:spPr>
            <a:xfrm>
              <a:off x="10166737" y="1341450"/>
              <a:ext cx="1937290" cy="48492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望遠鏡の回転</a:t>
              </a:r>
              <a:endParaRPr kumimoji="1"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CBAC172-C218-2DDE-1D83-C31D811E3BC2}"/>
                </a:ext>
              </a:extLst>
            </p:cNvPr>
            <p:cNvSpPr/>
            <p:nvPr/>
          </p:nvSpPr>
          <p:spPr>
            <a:xfrm>
              <a:off x="6471141" y="34321"/>
              <a:ext cx="3485247" cy="4926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全天の約半分をスキャン</a:t>
              </a:r>
              <a:endParaRPr kumimoji="1"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0940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BA97-0B04-2743-0B07-CFCEEA14B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23E244-5077-DA92-7B1B-F163E73D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DAQ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の役割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01655A-2B8E-A024-5941-564B40D9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FA9682-EC17-4C40-887A-18E8CC75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9C6CC6C-9CC8-D0CD-694E-0E6D5FB1589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AEEC74-ECA3-9C99-2F74-D22BA31A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08D03E3-0039-9429-C1B6-15F96C62A889}"/>
              </a:ext>
            </a:extLst>
          </p:cNvPr>
          <p:cNvGrpSpPr/>
          <p:nvPr/>
        </p:nvGrpSpPr>
        <p:grpSpPr>
          <a:xfrm>
            <a:off x="200598" y="1821831"/>
            <a:ext cx="5805617" cy="3233296"/>
            <a:chOff x="700421" y="857128"/>
            <a:chExt cx="9308749" cy="4809527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295A14-2396-7380-11E7-05ABAC867962}"/>
                </a:ext>
              </a:extLst>
            </p:cNvPr>
            <p:cNvGrpSpPr/>
            <p:nvPr/>
          </p:nvGrpSpPr>
          <p:grpSpPr>
            <a:xfrm>
              <a:off x="700421" y="857128"/>
              <a:ext cx="9124701" cy="4809527"/>
              <a:chOff x="380381" y="1465135"/>
              <a:chExt cx="9124701" cy="4809527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549B342-0BBB-4323-C19E-D0F49BAB64B9}"/>
                  </a:ext>
                </a:extLst>
              </p:cNvPr>
              <p:cNvSpPr/>
              <p:nvPr/>
            </p:nvSpPr>
            <p:spPr>
              <a:xfrm>
                <a:off x="2494712" y="1465135"/>
                <a:ext cx="4075360" cy="4809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2D52A7B7-087F-02E5-3346-64416CCFB3C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9124701" cy="3113775"/>
                <a:chOff x="380381" y="2678028"/>
                <a:chExt cx="9124701" cy="3113775"/>
              </a:xfrm>
            </p:grpSpPr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9B12758-4D4B-ABC8-D5B0-834F3F05C3F2}"/>
                    </a:ext>
                  </a:extLst>
                </p:cNvPr>
                <p:cNvSpPr txBox="1"/>
                <p:nvPr/>
              </p:nvSpPr>
              <p:spPr>
                <a:xfrm>
                  <a:off x="6562238" y="4405556"/>
                  <a:ext cx="2942844" cy="593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回転台</a:t>
                  </a:r>
                  <a:endParaRPr lang="en-US" altLang="ja-E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grpSp>
              <p:nvGrpSpPr>
                <p:cNvPr id="21" name="グループ化 20">
                  <a:extLst>
                    <a:ext uri="{FF2B5EF4-FFF2-40B4-BE49-F238E27FC236}">
                      <a16:creationId xmlns:a16="http://schemas.microsoft.com/office/drawing/2014/main" id="{14FB93E5-52CD-090C-1E4A-A528BEDED91A}"/>
                    </a:ext>
                  </a:extLst>
                </p:cNvPr>
                <p:cNvGrpSpPr/>
                <p:nvPr/>
              </p:nvGrpSpPr>
              <p:grpSpPr>
                <a:xfrm>
                  <a:off x="380381" y="2678028"/>
                  <a:ext cx="8468981" cy="3113775"/>
                  <a:chOff x="380381" y="2705737"/>
                  <a:chExt cx="8468981" cy="3113775"/>
                </a:xfrm>
              </p:grpSpPr>
              <p:sp>
                <p:nvSpPr>
                  <p:cNvPr id="22" name="テキスト ボックス 21">
                    <a:extLst>
                      <a:ext uri="{FF2B5EF4-FFF2-40B4-BE49-F238E27FC236}">
                        <a16:creationId xmlns:a16="http://schemas.microsoft.com/office/drawing/2014/main" id="{63B4FAB2-CF97-5C03-86AB-5480989E7A46}"/>
                      </a:ext>
                    </a:extLst>
                  </p:cNvPr>
                  <p:cNvSpPr txBox="1"/>
                  <p:nvPr/>
                </p:nvSpPr>
                <p:spPr>
                  <a:xfrm>
                    <a:off x="3120538" y="5226268"/>
                    <a:ext cx="2755392" cy="593244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方位角</a:t>
                    </a:r>
                    <a:r>
                      <a:rPr kumimoji="1" lang="ja-JP" altLang="en-US" sz="16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kumimoji="1" lang="en-US" altLang="ja-JP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cxnSp>
                <p:nvCxnSpPr>
                  <p:cNvPr id="23" name="直線コネクタ 22">
                    <a:extLst>
                      <a:ext uri="{FF2B5EF4-FFF2-40B4-BE49-F238E27FC236}">
                        <a16:creationId xmlns:a16="http://schemas.microsoft.com/office/drawing/2014/main" id="{4DD6C3E4-2356-E94E-E58B-678CCC75C2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24005" y="4933225"/>
                    <a:ext cx="3712891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右矢印 23">
                    <a:extLst>
                      <a:ext uri="{FF2B5EF4-FFF2-40B4-BE49-F238E27FC236}">
                        <a16:creationId xmlns:a16="http://schemas.microsoft.com/office/drawing/2014/main" id="{FB05CF49-731E-53CF-2A21-3AC781DC75A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483829" y="4886339"/>
                    <a:ext cx="1301319" cy="93771"/>
                  </a:xfrm>
                  <a:prstGeom prst="rightArrow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ES" altLang="en-US"/>
                  </a:p>
                </p:txBody>
              </p:sp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74DC172C-4F27-D433-5ED5-0DB3A4F16D90}"/>
                      </a:ext>
                    </a:extLst>
                  </p:cNvPr>
                  <p:cNvSpPr txBox="1"/>
                  <p:nvPr/>
                </p:nvSpPr>
                <p:spPr>
                  <a:xfrm>
                    <a:off x="380381" y="2705737"/>
                    <a:ext cx="2755392" cy="593244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ja-E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MKID</a:t>
                    </a:r>
                    <a:r>
                      <a:rPr kumimoji="1" lang="ja-JP" altLang="en-US" sz="16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kumimoji="1" lang="en-US" altLang="ja-JP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3CE71349-84EC-C601-0C97-77C52831F0EB}"/>
                      </a:ext>
                    </a:extLst>
                  </p:cNvPr>
                  <p:cNvSpPr txBox="1"/>
                  <p:nvPr/>
                </p:nvSpPr>
                <p:spPr>
                  <a:xfrm>
                    <a:off x="3756731" y="3882318"/>
                    <a:ext cx="2755392" cy="593244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仰角</a:t>
                    </a:r>
                    <a:r>
                      <a:rPr kumimoji="1" lang="en-US" altLang="ja-E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cxnSp>
                <p:nvCxnSpPr>
                  <p:cNvPr id="27" name="カギ線コネクタ 26">
                    <a:extLst>
                      <a:ext uri="{FF2B5EF4-FFF2-40B4-BE49-F238E27FC236}">
                        <a16:creationId xmlns:a16="http://schemas.microsoft.com/office/drawing/2014/main" id="{E151E5AE-A408-8C7C-2BA7-F6B48C65362F}"/>
                      </a:ext>
                    </a:extLst>
                  </p:cNvPr>
                  <p:cNvCxnSpPr>
                    <a:cxnSpLocks/>
                    <a:stCxn id="25" idx="3"/>
                    <a:endCxn id="14" idx="0"/>
                  </p:cNvCxnSpPr>
                  <p:nvPr/>
                </p:nvCxnSpPr>
                <p:spPr>
                  <a:xfrm>
                    <a:off x="3135772" y="3002359"/>
                    <a:ext cx="5713590" cy="912100"/>
                  </a:xfrm>
                  <a:prstGeom prst="bentConnector2">
                    <a:avLst/>
                  </a:prstGeom>
                  <a:ln w="1079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曲線コネクタ 27">
                    <a:extLst>
                      <a:ext uri="{FF2B5EF4-FFF2-40B4-BE49-F238E27FC236}">
                        <a16:creationId xmlns:a16="http://schemas.microsoft.com/office/drawing/2014/main" id="{FB1142C5-05CC-38F0-74EE-332AF1698B1C}"/>
                      </a:ext>
                    </a:extLst>
                  </p:cNvPr>
                  <p:cNvCxnSpPr>
                    <a:cxnSpLocks/>
                    <a:stCxn id="25" idx="2"/>
                    <a:endCxn id="22" idx="1"/>
                  </p:cNvCxnSpPr>
                  <p:nvPr/>
                </p:nvCxnSpPr>
                <p:spPr>
                  <a:xfrm rot="16200000" flipH="1">
                    <a:off x="1327353" y="3729703"/>
                    <a:ext cx="2223909" cy="1362461"/>
                  </a:xfrm>
                  <a:prstGeom prst="curvedConnector2">
                    <a:avLst/>
                  </a:prstGeom>
                  <a:ln w="107950">
                    <a:solidFill>
                      <a:srgbClr val="0070C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テキスト ボックス 28">
                    <a:extLst>
                      <a:ext uri="{FF2B5EF4-FFF2-40B4-BE49-F238E27FC236}">
                        <a16:creationId xmlns:a16="http://schemas.microsoft.com/office/drawing/2014/main" id="{4017489B-7048-98A5-6A8F-0A907B80C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3998" y="4073754"/>
                    <a:ext cx="1120007" cy="593244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同期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</p:grpSp>
          </p:grpSp>
        </p:grpSp>
        <p:sp>
          <p:nvSpPr>
            <p:cNvPr id="11" name="下矢印 10">
              <a:extLst>
                <a:ext uri="{FF2B5EF4-FFF2-40B4-BE49-F238E27FC236}">
                  <a16:creationId xmlns:a16="http://schemas.microsoft.com/office/drawing/2014/main" id="{830230F4-9FB7-56B6-AA27-D84437BFDBE3}"/>
                </a:ext>
              </a:extLst>
            </p:cNvPr>
            <p:cNvSpPr/>
            <p:nvPr/>
          </p:nvSpPr>
          <p:spPr>
            <a:xfrm rot="16200000" flipH="1">
              <a:off x="7673053" y="2814958"/>
              <a:ext cx="80113" cy="1516345"/>
            </a:xfrm>
            <a:prstGeom prst="downArrow">
              <a:avLst/>
            </a:prstGeom>
            <a:solidFill>
              <a:srgbClr val="0070C0"/>
            </a:solidFill>
            <a:ln w="1047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2" name="下矢印 11">
              <a:extLst>
                <a:ext uri="{FF2B5EF4-FFF2-40B4-BE49-F238E27FC236}">
                  <a16:creationId xmlns:a16="http://schemas.microsoft.com/office/drawing/2014/main" id="{4302560C-AF6D-1280-B560-D96EFFEC4477}"/>
                </a:ext>
              </a:extLst>
            </p:cNvPr>
            <p:cNvSpPr/>
            <p:nvPr/>
          </p:nvSpPr>
          <p:spPr>
            <a:xfrm rot="16200000" flipH="1">
              <a:off x="7264583" y="3669788"/>
              <a:ext cx="379449" cy="2437079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CED1ED87-6057-0B3F-D5CC-A2160E78A249}"/>
                </a:ext>
              </a:extLst>
            </p:cNvPr>
            <p:cNvSpPr txBox="1"/>
            <p:nvPr/>
          </p:nvSpPr>
          <p:spPr>
            <a:xfrm>
              <a:off x="8716143" y="4631502"/>
              <a:ext cx="1057560" cy="5932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CFA01D-0F01-F722-30AA-93BA89BB554B}"/>
                </a:ext>
              </a:extLst>
            </p:cNvPr>
            <p:cNvSpPr txBox="1"/>
            <p:nvPr/>
          </p:nvSpPr>
          <p:spPr>
            <a:xfrm>
              <a:off x="8640621" y="3278742"/>
              <a:ext cx="1057560" cy="5932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2FAE932-2432-FF42-415F-7A83C703360C}"/>
                </a:ext>
              </a:extLst>
            </p:cNvPr>
            <p:cNvSpPr txBox="1"/>
            <p:nvPr/>
          </p:nvSpPr>
          <p:spPr>
            <a:xfrm>
              <a:off x="7066326" y="2983624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9061698-A7F7-B57A-071E-481773ED707B}"/>
                </a:ext>
              </a:extLst>
            </p:cNvPr>
            <p:cNvSpPr txBox="1"/>
            <p:nvPr/>
          </p:nvSpPr>
          <p:spPr>
            <a:xfrm>
              <a:off x="7066326" y="4334880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E9723E9-BBD3-36F8-948D-2538463BEAFB}"/>
                </a:ext>
              </a:extLst>
            </p:cNvPr>
            <p:cNvSpPr txBox="1"/>
            <p:nvPr/>
          </p:nvSpPr>
          <p:spPr>
            <a:xfrm>
              <a:off x="6436083" y="1827457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9ACBA6A-DBC9-DCE8-DA03-E9E3084A7D7D}"/>
              </a:ext>
            </a:extLst>
          </p:cNvPr>
          <p:cNvGrpSpPr/>
          <p:nvPr/>
        </p:nvGrpSpPr>
        <p:grpSpPr>
          <a:xfrm>
            <a:off x="6298462" y="1860070"/>
            <a:ext cx="5622804" cy="3229847"/>
            <a:chOff x="380381" y="1465135"/>
            <a:chExt cx="9046293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399EB698-162C-1BC6-D507-1D03F2A451C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AEA09DA3-5918-959D-15F1-D1A5C53A43F0}"/>
                </a:ext>
              </a:extLst>
            </p:cNvPr>
            <p:cNvGrpSpPr/>
            <p:nvPr/>
          </p:nvGrpSpPr>
          <p:grpSpPr>
            <a:xfrm>
              <a:off x="380381" y="2678028"/>
              <a:ext cx="9046293" cy="3055161"/>
              <a:chOff x="380381" y="2678028"/>
              <a:chExt cx="9046293" cy="3055161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8F6EF5C9-A60D-A807-CFA1-2740B0E85A58}"/>
                  </a:ext>
                </a:extLst>
              </p:cNvPr>
              <p:cNvSpPr txBox="1"/>
              <p:nvPr/>
            </p:nvSpPr>
            <p:spPr>
              <a:xfrm>
                <a:off x="6483829" y="4449156"/>
                <a:ext cx="2942845" cy="559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2D28166A-D326-CD73-C7EC-8985438F63C4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3055161"/>
                <a:chOff x="380381" y="2705737"/>
                <a:chExt cx="7588379" cy="3055161"/>
              </a:xfrm>
            </p:grpSpPr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DA333EB9-F8D4-BD54-8325-880A044765A1}"/>
                    </a:ext>
                  </a:extLst>
                </p:cNvPr>
                <p:cNvSpPr txBox="1"/>
                <p:nvPr/>
              </p:nvSpPr>
              <p:spPr>
                <a:xfrm>
                  <a:off x="3136329" y="5201011"/>
                  <a:ext cx="2755391" cy="5598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16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10323AF3-D97D-11B7-A284-B7740915E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右矢印 36">
                  <a:extLst>
                    <a:ext uri="{FF2B5EF4-FFF2-40B4-BE49-F238E27FC236}">
                      <a16:creationId xmlns:a16="http://schemas.microsoft.com/office/drawing/2014/main" id="{BEC9A9EC-030D-3AA3-E07E-C613E2BFBE33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96E6C0D-4FE2-E804-E981-8B7CE7DB641E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1" cy="5598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16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217B7610-EFEE-E46F-8F96-E29B202206EE}"/>
                    </a:ext>
                  </a:extLst>
                </p:cNvPr>
                <p:cNvSpPr txBox="1"/>
                <p:nvPr/>
              </p:nvSpPr>
              <p:spPr>
                <a:xfrm>
                  <a:off x="5213369" y="3694285"/>
                  <a:ext cx="2755391" cy="559887"/>
                </a:xfrm>
                <a:prstGeom prst="rect">
                  <a:avLst/>
                </a:prstGeom>
                <a:solidFill>
                  <a:srgbClr val="FFC000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40" name="カギ線コネクタ 39">
                  <a:extLst>
                    <a:ext uri="{FF2B5EF4-FFF2-40B4-BE49-F238E27FC236}">
                      <a16:creationId xmlns:a16="http://schemas.microsoft.com/office/drawing/2014/main" id="{758F73DC-8A51-BF07-778C-749BB7A04960}"/>
                    </a:ext>
                  </a:extLst>
                </p:cNvPr>
                <p:cNvCxnSpPr>
                  <a:cxnSpLocks/>
                  <a:endCxn id="39" idx="1"/>
                </p:cNvCxnSpPr>
                <p:nvPr/>
              </p:nvCxnSpPr>
              <p:spPr>
                <a:xfrm rot="5400000" flipH="1" flipV="1">
                  <a:off x="4204094" y="4191740"/>
                  <a:ext cx="1226785" cy="791763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カギ線コネクタ 40">
                  <a:extLst>
                    <a:ext uri="{FF2B5EF4-FFF2-40B4-BE49-F238E27FC236}">
                      <a16:creationId xmlns:a16="http://schemas.microsoft.com/office/drawing/2014/main" id="{0F6229FE-58E6-A58F-8BAD-A27071461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曲線コネクタ 41">
                  <a:extLst>
                    <a:ext uri="{FF2B5EF4-FFF2-40B4-BE49-F238E27FC236}">
                      <a16:creationId xmlns:a16="http://schemas.microsoft.com/office/drawing/2014/main" id="{DA117F7A-91D8-AADA-3136-E71C8A43C3AC}"/>
                    </a:ext>
                  </a:extLst>
                </p:cNvPr>
                <p:cNvCxnSpPr>
                  <a:cxnSpLocks/>
                  <a:stCxn id="38" idx="2"/>
                  <a:endCxn id="35" idx="1"/>
                </p:cNvCxnSpPr>
                <p:nvPr/>
              </p:nvCxnSpPr>
              <p:spPr>
                <a:xfrm rot="16200000" flipH="1">
                  <a:off x="1339538" y="3684162"/>
                  <a:ext cx="2215331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C86FD197-2599-ABA1-5E7E-ED4D6C6711BD}"/>
                    </a:ext>
                  </a:extLst>
                </p:cNvPr>
                <p:cNvSpPr txBox="1"/>
                <p:nvPr/>
              </p:nvSpPr>
              <p:spPr>
                <a:xfrm>
                  <a:off x="1400797" y="4117533"/>
                  <a:ext cx="1218378" cy="5598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22AA55-7DB4-A5A7-AA55-F852C42FCEF4}"/>
              </a:ext>
            </a:extLst>
          </p:cNvPr>
          <p:cNvSpPr txBox="1"/>
          <p:nvPr/>
        </p:nvSpPr>
        <p:spPr>
          <a:xfrm>
            <a:off x="7667879" y="1295539"/>
            <a:ext cx="2192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同期信号の流れ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671F656-AC44-587C-BBF3-B9CC4B81854A}"/>
              </a:ext>
            </a:extLst>
          </p:cNvPr>
          <p:cNvSpPr txBox="1"/>
          <p:nvPr/>
        </p:nvSpPr>
        <p:spPr>
          <a:xfrm>
            <a:off x="2127107" y="1295539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各データの流れ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990F7DF-AD14-79B2-BCFE-89AC52F0C9B6}"/>
              </a:ext>
            </a:extLst>
          </p:cNvPr>
          <p:cNvGrpSpPr/>
          <p:nvPr/>
        </p:nvGrpSpPr>
        <p:grpSpPr>
          <a:xfrm>
            <a:off x="9789661" y="2144126"/>
            <a:ext cx="2129662" cy="2661733"/>
            <a:chOff x="5910369" y="2062809"/>
            <a:chExt cx="3381304" cy="3683888"/>
          </a:xfrm>
        </p:grpSpPr>
        <p:sp>
          <p:nvSpPr>
            <p:cNvPr id="48" name="右矢印 47">
              <a:extLst>
                <a:ext uri="{FF2B5EF4-FFF2-40B4-BE49-F238E27FC236}">
                  <a16:creationId xmlns:a16="http://schemas.microsoft.com/office/drawing/2014/main" id="{C413DF80-B641-E177-6116-91FFCD689028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9" name="右矢印 48">
              <a:extLst>
                <a:ext uri="{FF2B5EF4-FFF2-40B4-BE49-F238E27FC236}">
                  <a16:creationId xmlns:a16="http://schemas.microsoft.com/office/drawing/2014/main" id="{EE38BFD5-46E6-8036-6157-D848E7033792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31A12F8-BB9B-582F-CA06-1E50ECC486ED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5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79D2C5F-4207-3246-8D0E-EDA24D719E47}"/>
                </a:ext>
              </a:extLst>
            </p:cNvPr>
            <p:cNvSpPr txBox="1"/>
            <p:nvPr/>
          </p:nvSpPr>
          <p:spPr>
            <a:xfrm>
              <a:off x="6348829" y="5236650"/>
              <a:ext cx="2942844" cy="5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9220E8B-FD20-FD5F-3258-2D63F1E8F1B2}"/>
              </a:ext>
            </a:extLst>
          </p:cNvPr>
          <p:cNvSpPr txBox="1"/>
          <p:nvPr/>
        </p:nvSpPr>
        <p:spPr>
          <a:xfrm>
            <a:off x="2358959" y="5334972"/>
            <a:ext cx="4325413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仰角データの取得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同期信号の分配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24E0BDD-DBE8-1C30-5DAE-01FC232D50C1}"/>
              </a:ext>
            </a:extLst>
          </p:cNvPr>
          <p:cNvSpPr txBox="1"/>
          <p:nvPr/>
        </p:nvSpPr>
        <p:spPr>
          <a:xfrm>
            <a:off x="6430098" y="5712692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つの役割を担う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66DD4894-2D8D-2E04-7D78-8DFC1FDCF777}"/>
              </a:ext>
            </a:extLst>
          </p:cNvPr>
          <p:cNvCxnSpPr>
            <a:cxnSpLocks/>
          </p:cNvCxnSpPr>
          <p:nvPr/>
        </p:nvCxnSpPr>
        <p:spPr>
          <a:xfrm flipV="1">
            <a:off x="6036695" y="1049647"/>
            <a:ext cx="0" cy="389827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1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A8DE1-C9C9-92FA-5581-7C786E0D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DF90A1-D64B-14AE-51FB-2B812614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仰角データ取得の問題点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5BE314-A9FC-A3CF-9258-0EEE7F8D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CA9D5E-ED23-7545-97CE-F1E72EA1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C1C56C2-0FCB-22F6-4AB6-D2FAB45DCEC1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A22019-2475-2CB0-D129-7DF1DF01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5EB8930-EC58-B9E6-ED68-007746A0A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4" y="1251248"/>
            <a:ext cx="5943600" cy="227826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424ADFE-B8B5-79E4-0B4A-CBD2D573532F}"/>
              </a:ext>
            </a:extLst>
          </p:cNvPr>
          <p:cNvSpPr txBox="1"/>
          <p:nvPr/>
        </p:nvSpPr>
        <p:spPr>
          <a:xfrm>
            <a:off x="1494608" y="3541235"/>
            <a:ext cx="361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FPGA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ボード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: </a:t>
            </a:r>
            <a:r>
              <a:rPr kumimoji="1" lang="en-US" altLang="ja-ES" sz="20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Zybo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を使用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818341D-2100-F430-FAA0-5277823C9C3B}"/>
              </a:ext>
            </a:extLst>
          </p:cNvPr>
          <p:cNvSpPr/>
          <p:nvPr/>
        </p:nvSpPr>
        <p:spPr>
          <a:xfrm rot="16200000">
            <a:off x="2839193" y="2357557"/>
            <a:ext cx="296883" cy="34438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rgbClr val="FFC000"/>
              </a:solidFill>
            </a:endParaRPr>
          </a:p>
        </p:txBody>
      </p:sp>
      <p:sp>
        <p:nvSpPr>
          <p:cNvPr id="11" name="左カーブ矢印 10">
            <a:extLst>
              <a:ext uri="{FF2B5EF4-FFF2-40B4-BE49-F238E27FC236}">
                <a16:creationId xmlns:a16="http://schemas.microsoft.com/office/drawing/2014/main" id="{ED3F6FBF-D179-5EA2-4875-5EDA3F99CA3A}"/>
              </a:ext>
            </a:extLst>
          </p:cNvPr>
          <p:cNvSpPr/>
          <p:nvPr/>
        </p:nvSpPr>
        <p:spPr>
          <a:xfrm rot="15564645">
            <a:off x="4715829" y="-85598"/>
            <a:ext cx="557784" cy="3684904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BD4C8D6-DA81-7857-D314-415E94CB2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70" y="1395225"/>
            <a:ext cx="4688774" cy="194871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F4120A-8FFC-32ED-2640-4965E6E0AB7D}"/>
              </a:ext>
            </a:extLst>
          </p:cNvPr>
          <p:cNvSpPr txBox="1"/>
          <p:nvPr/>
        </p:nvSpPr>
        <p:spPr>
          <a:xfrm>
            <a:off x="7348656" y="3532015"/>
            <a:ext cx="444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ボード中央にある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が信号を処理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B19C569-26FA-197E-6F3D-78539F885274}"/>
              </a:ext>
            </a:extLst>
          </p:cNvPr>
          <p:cNvSpPr txBox="1"/>
          <p:nvPr/>
        </p:nvSpPr>
        <p:spPr>
          <a:xfrm>
            <a:off x="364195" y="4316945"/>
            <a:ext cx="5536397" cy="193899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内でのデータ処理と通信を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のないベアメタル環境で行っていた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データ取得が途切れた時のメンテナンスをリモート主体でできない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が通信を介さないことによる信頼性の低下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82CD1E03-B82E-D62B-3D4B-E89525ED2CD2}"/>
              </a:ext>
            </a:extLst>
          </p:cNvPr>
          <p:cNvSpPr/>
          <p:nvPr/>
        </p:nvSpPr>
        <p:spPr>
          <a:xfrm>
            <a:off x="9816656" y="1470975"/>
            <a:ext cx="1827100" cy="1401189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3C60EC-8D57-8409-2E04-98D5115734C5}"/>
              </a:ext>
            </a:extLst>
          </p:cNvPr>
          <p:cNvSpPr txBox="1"/>
          <p:nvPr/>
        </p:nvSpPr>
        <p:spPr>
          <a:xfrm>
            <a:off x="10077602" y="969538"/>
            <a:ext cx="1467973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ベアメタル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16B21512-0CE3-BD1B-4A63-76CDEA4E606D}"/>
              </a:ext>
            </a:extLst>
          </p:cNvPr>
          <p:cNvSpPr/>
          <p:nvPr/>
        </p:nvSpPr>
        <p:spPr>
          <a:xfrm rot="5400000">
            <a:off x="6212868" y="4733540"/>
            <a:ext cx="365124" cy="76548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E08786-B2B2-31BB-3DAA-ECBCECDE7E0A}"/>
              </a:ext>
            </a:extLst>
          </p:cNvPr>
          <p:cNvSpPr txBox="1"/>
          <p:nvPr/>
        </p:nvSpPr>
        <p:spPr>
          <a:xfrm>
            <a:off x="7273841" y="4790294"/>
            <a:ext cx="4447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システム全体が硬直的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長期運用にとって障壁となる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1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7AA7E5-029B-A80A-E9B9-A9189A46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E060BF-5BE1-D356-AB0F-A97B896A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4B121C-4A01-0B50-28DD-3B68A114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3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DC431C-2449-6ACF-6214-8B6D5D7E4B05}"/>
              </a:ext>
            </a:extLst>
          </p:cNvPr>
          <p:cNvSpPr txBox="1"/>
          <p:nvPr/>
        </p:nvSpPr>
        <p:spPr>
          <a:xfrm>
            <a:off x="3027186" y="2721114"/>
            <a:ext cx="613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40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と</a:t>
            </a:r>
            <a:r>
              <a:rPr kumimoji="1" lang="en-US" altLang="ja-ES" sz="40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実験</a:t>
            </a:r>
          </a:p>
        </p:txBody>
      </p:sp>
    </p:spTree>
    <p:extLst>
      <p:ext uri="{BB962C8B-B14F-4D97-AF65-F5344CB8AC3E}">
        <p14:creationId xmlns:p14="http://schemas.microsoft.com/office/powerpoint/2010/main" val="2153538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A6E17-70F8-5169-38F1-C0E58CA7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59B176-E214-E310-F24F-29A49545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動作確認と運用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7B3D00-D267-26DD-DACF-C1CCEAF0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AE612E-4D30-1A82-6EF3-6EEC7F26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ED1692F-7061-873B-BA52-D6C14CA7D47E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684497A-066F-3686-5D15-B0946977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0DDB2F1-75A2-1EBA-192D-7E748F8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62" y="784315"/>
            <a:ext cx="3965252" cy="28260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33A2CD-2BE7-BD9E-4E58-A7E01598C6FF}"/>
              </a:ext>
            </a:extLst>
          </p:cNvPr>
          <p:cNvSpPr txBox="1"/>
          <p:nvPr/>
        </p:nvSpPr>
        <p:spPr>
          <a:xfrm>
            <a:off x="1147962" y="3624829"/>
            <a:ext cx="4387090" cy="1015663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から見た同期信号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秒で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回インクリメント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lvl="1"/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同期信号を読み出せている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98AC59-5778-2E89-4192-0F244906F006}"/>
              </a:ext>
            </a:extLst>
          </p:cNvPr>
          <p:cNvSpPr txBox="1"/>
          <p:nvPr/>
        </p:nvSpPr>
        <p:spPr>
          <a:xfrm>
            <a:off x="5602786" y="3624829"/>
            <a:ext cx="6509458" cy="163121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データから同期した時間情報と仰角データを取得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読み出した仰角データの挙動と望遠鏡の動作の同期が取れている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lvl="1"/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仰角データの読み出しと同期信号の分配を確認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5C306C-B5D6-F8B3-9F28-117DC4779B3E}"/>
              </a:ext>
            </a:extLst>
          </p:cNvPr>
          <p:cNvSpPr txBox="1"/>
          <p:nvPr/>
        </p:nvSpPr>
        <p:spPr>
          <a:xfrm>
            <a:off x="694266" y="4900662"/>
            <a:ext cx="115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加えて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508170-7166-3F87-63A4-451A7EB66764}"/>
              </a:ext>
            </a:extLst>
          </p:cNvPr>
          <p:cNvSpPr txBox="1"/>
          <p:nvPr/>
        </p:nvSpPr>
        <p:spPr>
          <a:xfrm>
            <a:off x="696747" y="5406428"/>
            <a:ext cx="3026105" cy="70788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電源供給方の見直し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温度モニターの実装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上矢印 14">
            <a:extLst>
              <a:ext uri="{FF2B5EF4-FFF2-40B4-BE49-F238E27FC236}">
                <a16:creationId xmlns:a16="http://schemas.microsoft.com/office/drawing/2014/main" id="{7276E6CA-18D6-CB6D-F8AC-B3602B9C7514}"/>
              </a:ext>
            </a:extLst>
          </p:cNvPr>
          <p:cNvSpPr/>
          <p:nvPr/>
        </p:nvSpPr>
        <p:spPr>
          <a:xfrm rot="5400000">
            <a:off x="3923030" y="5377631"/>
            <a:ext cx="365124" cy="76548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F50CDF-B00B-6743-5654-8C47742D32E9}"/>
              </a:ext>
            </a:extLst>
          </p:cNvPr>
          <p:cNvSpPr txBox="1"/>
          <p:nvPr/>
        </p:nvSpPr>
        <p:spPr>
          <a:xfrm>
            <a:off x="4679635" y="5406428"/>
            <a:ext cx="5669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上でデータ取得システムが正常に動く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安定した稼働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8959BAB-B4EF-99B5-A540-B371BD0CE29A}"/>
              </a:ext>
            </a:extLst>
          </p:cNvPr>
          <p:cNvSpPr txBox="1"/>
          <p:nvPr/>
        </p:nvSpPr>
        <p:spPr>
          <a:xfrm>
            <a:off x="10455874" y="5714204"/>
            <a:ext cx="1571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を実現した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193F465-3E5F-DCE0-1024-C00230D688C5}"/>
              </a:ext>
            </a:extLst>
          </p:cNvPr>
          <p:cNvGrpSpPr/>
          <p:nvPr/>
        </p:nvGrpSpPr>
        <p:grpSpPr>
          <a:xfrm>
            <a:off x="7264211" y="559113"/>
            <a:ext cx="4169360" cy="2905889"/>
            <a:chOff x="6418973" y="523111"/>
            <a:chExt cx="4169360" cy="2905889"/>
          </a:xfrm>
        </p:grpSpPr>
        <p:pic>
          <p:nvPicPr>
            <p:cNvPr id="10" name="図 9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F5148974-D0CB-B04F-6665-A0466566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5118" y="574564"/>
              <a:ext cx="3433215" cy="2854436"/>
            </a:xfrm>
            <a:prstGeom prst="rect">
              <a:avLst/>
            </a:prstGeom>
          </p:spPr>
        </p:pic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4B25840-8CA6-011F-3220-9E597CCBD94C}"/>
                </a:ext>
              </a:extLst>
            </p:cNvPr>
            <p:cNvSpPr/>
            <p:nvPr/>
          </p:nvSpPr>
          <p:spPr>
            <a:xfrm>
              <a:off x="7180519" y="559088"/>
              <a:ext cx="510089" cy="347640"/>
            </a:xfrm>
            <a:prstGeom prst="ellipse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4C579E52-B7BC-CE1A-D73A-CC18FD7BE99B}"/>
                </a:ext>
              </a:extLst>
            </p:cNvPr>
            <p:cNvSpPr/>
            <p:nvPr/>
          </p:nvSpPr>
          <p:spPr>
            <a:xfrm>
              <a:off x="7183395" y="2550104"/>
              <a:ext cx="510089" cy="347640"/>
            </a:xfrm>
            <a:prstGeom prst="ellipse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4099F9CB-34FB-9469-25CB-897B2D31781C}"/>
                </a:ext>
              </a:extLst>
            </p:cNvPr>
            <p:cNvSpPr/>
            <p:nvPr/>
          </p:nvSpPr>
          <p:spPr>
            <a:xfrm rot="14378886">
              <a:off x="6439568" y="502516"/>
              <a:ext cx="2502083" cy="2543274"/>
            </a:xfrm>
            <a:prstGeom prst="arc">
              <a:avLst>
                <a:gd name="adj1" fmla="val 14307043"/>
                <a:gd name="adj2" fmla="val 0"/>
              </a:avLst>
            </a:prstGeom>
            <a:ln w="69850"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0DD2828-2D60-2F21-9C76-C2A607C521AB}"/>
              </a:ext>
            </a:extLst>
          </p:cNvPr>
          <p:cNvSpPr txBox="1"/>
          <p:nvPr/>
        </p:nvSpPr>
        <p:spPr>
          <a:xfrm>
            <a:off x="5665747" y="1611948"/>
            <a:ext cx="1598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仰角を往復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254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AA102-1D08-6AE1-EF00-494DCD665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54A827-1B48-C8D2-48F8-D47A1EF4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システムの実装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D45FC-A72D-1FBE-558E-F325245D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AFC8C5-A783-2D6C-0CF8-4A33D886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BF811D9-C1A1-98E5-6E76-5FB378B897CC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0FB4E6-D72B-8EEE-52A9-F92373F4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3236E7-716D-D77E-34A7-0A5413142497}"/>
              </a:ext>
            </a:extLst>
          </p:cNvPr>
          <p:cNvSpPr txBox="1"/>
          <p:nvPr/>
        </p:nvSpPr>
        <p:spPr>
          <a:xfrm>
            <a:off x="591310" y="1270306"/>
            <a:ext cx="9845377" cy="1015663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に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を導入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Ubuntu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をベースとし、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Python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でスクリプトを動かせる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FPGA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の回路情報を容易に変更できる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Overlay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機能を有する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4E7D2E89-B2B3-6470-655F-BB7EBB95F77E}"/>
              </a:ext>
            </a:extLst>
          </p:cNvPr>
          <p:cNvSpPr/>
          <p:nvPr/>
        </p:nvSpPr>
        <p:spPr>
          <a:xfrm rot="10800000">
            <a:off x="5778010" y="2370773"/>
            <a:ext cx="252706" cy="56961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6D4124-C217-64AF-8C6B-88E7589228A8}"/>
              </a:ext>
            </a:extLst>
          </p:cNvPr>
          <p:cNvSpPr txBox="1"/>
          <p:nvPr/>
        </p:nvSpPr>
        <p:spPr>
          <a:xfrm>
            <a:off x="1764660" y="3000480"/>
            <a:ext cx="8532113" cy="70788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アクセス性、操作性の向上でメンテナンスをリモート主体で行える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が通信を取り仕切ることで信頼性向上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80B42A-CCD8-601E-4BE7-F362CA0054A4}"/>
              </a:ext>
            </a:extLst>
          </p:cNvPr>
          <p:cNvSpPr txBox="1"/>
          <p:nvPr/>
        </p:nvSpPr>
        <p:spPr>
          <a:xfrm>
            <a:off x="6096000" y="2433781"/>
            <a:ext cx="444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これにより以下の点が改善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図 11" descr="人, 屋内, 若い, 少年 が含まれている画像&#10;&#10;自動的に生成された説明">
            <a:extLst>
              <a:ext uri="{FF2B5EF4-FFF2-40B4-BE49-F238E27FC236}">
                <a16:creationId xmlns:a16="http://schemas.microsoft.com/office/drawing/2014/main" id="{715C0801-FFC2-01F7-C0A0-EBFB53CD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52" y="3885352"/>
            <a:ext cx="2391829" cy="1793872"/>
          </a:xfrm>
          <a:prstGeom prst="rect">
            <a:avLst/>
          </a:prstGeom>
        </p:spPr>
      </p:pic>
      <p:pic>
        <p:nvPicPr>
          <p:cNvPr id="14" name="図 13" descr="机のケーブル&#10;&#10;自動的に生成された説明">
            <a:extLst>
              <a:ext uri="{FF2B5EF4-FFF2-40B4-BE49-F238E27FC236}">
                <a16:creationId xmlns:a16="http://schemas.microsoft.com/office/drawing/2014/main" id="{EAE329CC-F9A0-AD94-AD15-A92BF83D4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782" y="3885352"/>
            <a:ext cx="2391828" cy="1793872"/>
          </a:xfrm>
          <a:prstGeom prst="rect">
            <a:avLst/>
          </a:prstGeom>
        </p:spPr>
      </p:pic>
      <p:sp>
        <p:nvSpPr>
          <p:cNvPr id="15" name="上矢印 14">
            <a:extLst>
              <a:ext uri="{FF2B5EF4-FFF2-40B4-BE49-F238E27FC236}">
                <a16:creationId xmlns:a16="http://schemas.microsoft.com/office/drawing/2014/main" id="{251552DB-2D79-5D46-D600-CE867F5FBD1B}"/>
              </a:ext>
            </a:extLst>
          </p:cNvPr>
          <p:cNvSpPr/>
          <p:nvPr/>
        </p:nvSpPr>
        <p:spPr>
          <a:xfrm rot="5400000">
            <a:off x="5969646" y="4125340"/>
            <a:ext cx="252706" cy="130862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6DCC0D9-1A23-EA0A-B350-B5F0457737D0}"/>
              </a:ext>
            </a:extLst>
          </p:cNvPr>
          <p:cNvSpPr txBox="1"/>
          <p:nvPr/>
        </p:nvSpPr>
        <p:spPr>
          <a:xfrm>
            <a:off x="1579750" y="5789651"/>
            <a:ext cx="4686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イメージを作成し現地インストール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DD100FF-D33D-3A36-3394-415C96874F97}"/>
              </a:ext>
            </a:extLst>
          </p:cNvPr>
          <p:cNvSpPr txBox="1"/>
          <p:nvPr/>
        </p:nvSpPr>
        <p:spPr>
          <a:xfrm>
            <a:off x="6681165" y="5789651"/>
            <a:ext cx="3861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が起動しデータ取得開始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57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38CF-A074-5C0F-9C5B-89E0E435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583BF-6754-7B3A-3533-34913355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焦点面検出器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D0A9F3-5474-85CA-6DE7-2F366E82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FFC9C0-7058-B110-DFD1-CE8F5A8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DBB55CF-FFA0-2B6A-C46F-BA3819C0621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8BA845-6E8E-7AAA-3249-FAC9D1DD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98D2B9B-5C14-DAC8-2F17-CAB658E3A5AF}"/>
              </a:ext>
            </a:extLst>
          </p:cNvPr>
          <p:cNvGrpSpPr/>
          <p:nvPr/>
        </p:nvGrpSpPr>
        <p:grpSpPr>
          <a:xfrm>
            <a:off x="7641334" y="-19484"/>
            <a:ext cx="4014218" cy="2957098"/>
            <a:chOff x="576666" y="2012058"/>
            <a:chExt cx="5409259" cy="4056944"/>
          </a:xfrm>
        </p:grpSpPr>
        <p:pic>
          <p:nvPicPr>
            <p:cNvPr id="7" name="図 6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77525C9F-A183-0C3E-767F-84E53D81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6441188-D4F1-519D-2F10-E73ECDBCE9CE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0931C8B-C276-67C9-CA06-7A8DCF211007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673CBFB-A294-1A34-9000-21DFF1817C39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6146C198-9D6E-87BC-1B7C-D96E38B560ED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D7B891C2-A7C6-3ED7-AD17-7FE2ECF8AE16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91B22C5-7963-0D7A-3817-EB267A56F8E3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2CA5A50-C821-E6EB-D774-5FCA3E86FBF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9B01E2E-8092-E69C-36CF-5D781F7C8E98}"/>
              </a:ext>
            </a:extLst>
          </p:cNvPr>
          <p:cNvSpPr txBox="1"/>
          <p:nvPr/>
        </p:nvSpPr>
        <p:spPr>
          <a:xfrm>
            <a:off x="238072" y="1240074"/>
            <a:ext cx="7159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時間応答性の高い超伝導検出器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を焦点面検出器として採用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年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5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月に全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をインストールし、フルアレイでの観測が開始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6AC5864-38FD-F1EB-F717-0412BCCC82B7}"/>
              </a:ext>
            </a:extLst>
          </p:cNvPr>
          <p:cNvSpPr txBox="1"/>
          <p:nvPr/>
        </p:nvSpPr>
        <p:spPr>
          <a:xfrm>
            <a:off x="8433235" y="3012661"/>
            <a:ext cx="264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 : 138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 : 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1EF6D2E-48C9-3714-18F4-5646307CCE5D}"/>
              </a:ext>
            </a:extLst>
          </p:cNvPr>
          <p:cNvGrpSpPr/>
          <p:nvPr/>
        </p:nvGrpSpPr>
        <p:grpSpPr>
          <a:xfrm>
            <a:off x="701040" y="2986502"/>
            <a:ext cx="4887608" cy="3419961"/>
            <a:chOff x="417576" y="2784043"/>
            <a:chExt cx="4957655" cy="351896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642D21DC-E9F5-E47F-BB9E-22194CFA1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576" y="2784043"/>
              <a:ext cx="4957655" cy="3518962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D3D7C07-47F0-3170-8122-532D6A756CCF}"/>
                </a:ext>
              </a:extLst>
            </p:cNvPr>
            <p:cNvSpPr/>
            <p:nvPr/>
          </p:nvSpPr>
          <p:spPr>
            <a:xfrm>
              <a:off x="3291408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879C7FC-A776-1E10-5DA0-737252808FA7}"/>
                </a:ext>
              </a:extLst>
            </p:cNvPr>
            <p:cNvSpPr/>
            <p:nvPr/>
          </p:nvSpPr>
          <p:spPr>
            <a:xfrm>
              <a:off x="3703319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09B471F-727C-7DF7-E63C-54B4BB41174B}"/>
                </a:ext>
              </a:extLst>
            </p:cNvPr>
            <p:cNvSpPr txBox="1"/>
            <p:nvPr/>
          </p:nvSpPr>
          <p:spPr>
            <a:xfrm>
              <a:off x="3154680" y="5937263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9A3DA1E-94E2-D883-65AE-EFEB593E086E}"/>
                </a:ext>
              </a:extLst>
            </p:cNvPr>
            <p:cNvSpPr txBox="1"/>
            <p:nvPr/>
          </p:nvSpPr>
          <p:spPr>
            <a:xfrm>
              <a:off x="3566591" y="5948002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029B907-2249-577A-AA52-E061CB546101}"/>
              </a:ext>
            </a:extLst>
          </p:cNvPr>
          <p:cNvSpPr txBox="1"/>
          <p:nvPr/>
        </p:nvSpPr>
        <p:spPr>
          <a:xfrm>
            <a:off x="5723444" y="4018424"/>
            <a:ext cx="6133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を観測するためには、銀河からの前景放射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シンクロトロン放射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&amp;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ダスト熱放射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を取り除く必要がある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複数の帯域を観測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4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1C3B4-FA9A-9864-C00D-6929BA68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009BC7-62A6-141F-6158-632DA68B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光軸中心マップ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DE3E8B-CA55-6B58-39BF-1C234F9C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DF591F-583A-F8D5-6A72-5E0A24C4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FE640AF-1D2F-7E4F-7668-E60BDD19CAC7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87F8BDA-E6A0-03A1-BE60-D031C39F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C521CD8-B7B7-2BB6-E1DD-BBA3E013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98" y="2427740"/>
            <a:ext cx="4943202" cy="422321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D50D88-8A35-3F93-3AEC-3EA2636CCB28}"/>
              </a:ext>
            </a:extLst>
          </p:cNvPr>
          <p:cNvSpPr txBox="1"/>
          <p:nvPr/>
        </p:nvSpPr>
        <p:spPr>
          <a:xfrm>
            <a:off x="395843" y="1118412"/>
            <a:ext cx="8905577" cy="1323439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月の観測データを用いて天球での検出器配置を見積もる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光軸中心で見た時の月のマップを再構成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マップ中心から検出器の視線を取得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全検出器の視線を見た時のスキャン軸からの傾き角を算出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55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DDA9E-5766-B8C7-C055-60F06CB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D137C7-327E-483A-5CDE-94DBE09B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ジグを用いた回転後の固定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3B95C9-88DA-EF9B-C910-962DFF37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19DF2-4DDF-A792-E428-EC1C25FE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32679B8-D41D-91A3-61EE-B98389C312A7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5478FB-2671-EBD9-C48B-B9DE4FCE2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3EEAFD6-C02F-856F-1EC7-3DC5FB6D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36" y="2641837"/>
            <a:ext cx="7772400" cy="3305503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F0D64D8-9D54-A095-CF9F-BB07292524F7}"/>
              </a:ext>
            </a:extLst>
          </p:cNvPr>
          <p:cNvGrpSpPr/>
          <p:nvPr/>
        </p:nvGrpSpPr>
        <p:grpSpPr>
          <a:xfrm>
            <a:off x="2642959" y="1955613"/>
            <a:ext cx="6007673" cy="3152004"/>
            <a:chOff x="4973594" y="2534904"/>
            <a:chExt cx="6007673" cy="3152004"/>
          </a:xfrm>
        </p:grpSpPr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78A6960D-C17A-CB75-68DB-D1172C1C7C20}"/>
                </a:ext>
              </a:extLst>
            </p:cNvPr>
            <p:cNvSpPr/>
            <p:nvPr/>
          </p:nvSpPr>
          <p:spPr>
            <a:xfrm>
              <a:off x="9150165" y="4216163"/>
              <a:ext cx="1831102" cy="1112703"/>
            </a:xfrm>
            <a:prstGeom prst="ellipse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BBAE975C-A579-5F55-BC00-D860A22A9333}"/>
                </a:ext>
              </a:extLst>
            </p:cNvPr>
            <p:cNvSpPr/>
            <p:nvPr/>
          </p:nvSpPr>
          <p:spPr>
            <a:xfrm>
              <a:off x="4973594" y="4695676"/>
              <a:ext cx="2844800" cy="991232"/>
            </a:xfrm>
            <a:prstGeom prst="ellipse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C52E03F2-DBC8-9D14-8084-8D13B6ED24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1818" y="2935014"/>
              <a:ext cx="799652" cy="1703678"/>
            </a:xfrm>
            <a:prstGeom prst="line">
              <a:avLst/>
            </a:prstGeom>
            <a:ln w="69850">
              <a:solidFill>
                <a:schemeClr val="accent6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E28AD0D0-9E6F-EB5F-C872-CD13F24082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1295" y="2930997"/>
              <a:ext cx="830995" cy="1180650"/>
            </a:xfrm>
            <a:prstGeom prst="line">
              <a:avLst/>
            </a:prstGeom>
            <a:ln w="69850">
              <a:solidFill>
                <a:schemeClr val="accent6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37EAEE8-6CE3-90CA-092E-5656938C8ADF}"/>
                </a:ext>
              </a:extLst>
            </p:cNvPr>
            <p:cNvSpPr txBox="1"/>
            <p:nvPr/>
          </p:nvSpPr>
          <p:spPr>
            <a:xfrm>
              <a:off x="8199713" y="2534904"/>
              <a:ext cx="69158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dk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ジグ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359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E56F7-91F1-DDFE-BEB1-81880A58E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FE581F-EA1B-6CA1-0B14-A5FCB205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天体を用いた較正結果の確認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952692-8F1F-3795-FF26-E17462B0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5A15F5-CA81-15F5-933B-8B67B52B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2BE0C8C-3201-A2C4-912A-446849835B79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94C5B7-BF54-C4E8-952F-5ADA4E41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96C62A-4862-8EB1-96FF-72ED3287791D}"/>
              </a:ext>
            </a:extLst>
          </p:cNvPr>
          <p:cNvSpPr txBox="1"/>
          <p:nvPr/>
        </p:nvSpPr>
        <p:spPr>
          <a:xfrm>
            <a:off x="829733" y="1167284"/>
            <a:ext cx="2624667" cy="40011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月データによる確認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CC0AA83-2E12-B8B5-2AC2-53152DD6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" y="1690100"/>
            <a:ext cx="3807515" cy="279907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1287457-21CC-4CCB-A223-9251FDFAA184}"/>
              </a:ext>
            </a:extLst>
          </p:cNvPr>
          <p:cNvSpPr txBox="1"/>
          <p:nvPr/>
        </p:nvSpPr>
        <p:spPr>
          <a:xfrm>
            <a:off x="312741" y="4431162"/>
            <a:ext cx="3589867" cy="400110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回転による配置の改善を確認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D095D8B1-D9E0-10DE-2A62-FA9EA4FE1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88" y="2023609"/>
            <a:ext cx="3727450" cy="2902378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9B209B5-2B10-26EB-1B57-66C45E2C5389}"/>
              </a:ext>
            </a:extLst>
          </p:cNvPr>
          <p:cNvCxnSpPr>
            <a:cxnSpLocks/>
          </p:cNvCxnSpPr>
          <p:nvPr/>
        </p:nvCxnSpPr>
        <p:spPr>
          <a:xfrm flipV="1">
            <a:off x="3873299" y="1093457"/>
            <a:ext cx="0" cy="370839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1750E61-1C5A-CBA7-6C09-319FA9409DA1}"/>
              </a:ext>
            </a:extLst>
          </p:cNvPr>
          <p:cNvSpPr txBox="1"/>
          <p:nvPr/>
        </p:nvSpPr>
        <p:spPr>
          <a:xfrm>
            <a:off x="5869205" y="1201844"/>
            <a:ext cx="4568389" cy="400110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球面による歪みを考慮した実際の配置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BA89891-9C2E-288E-BC86-01440CCF0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856" y="1813681"/>
            <a:ext cx="4199422" cy="3199902"/>
          </a:xfrm>
          <a:prstGeom prst="rect">
            <a:avLst/>
          </a:prstGeom>
        </p:spPr>
      </p:pic>
      <p:sp>
        <p:nvSpPr>
          <p:cNvPr id="21" name="左右矢印 20">
            <a:extLst>
              <a:ext uri="{FF2B5EF4-FFF2-40B4-BE49-F238E27FC236}">
                <a16:creationId xmlns:a16="http://schemas.microsoft.com/office/drawing/2014/main" id="{4840862A-8B38-1D57-444E-9DFF687939CD}"/>
              </a:ext>
            </a:extLst>
          </p:cNvPr>
          <p:cNvSpPr/>
          <p:nvPr/>
        </p:nvSpPr>
        <p:spPr>
          <a:xfrm>
            <a:off x="7624401" y="3145221"/>
            <a:ext cx="528998" cy="283779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01AFFB2-AD20-F385-CD12-7343160F45A6}"/>
              </a:ext>
            </a:extLst>
          </p:cNvPr>
          <p:cNvSpPr txBox="1"/>
          <p:nvPr/>
        </p:nvSpPr>
        <p:spPr>
          <a:xfrm>
            <a:off x="4148667" y="4948270"/>
            <a:ext cx="8043333" cy="70788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回転による配置の傾きが是正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アレイでは歪みからくる非対称性が大きく改善された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9917EF3-D909-EF19-D296-C4732984DA46}"/>
              </a:ext>
            </a:extLst>
          </p:cNvPr>
          <p:cNvSpPr txBox="1"/>
          <p:nvPr/>
        </p:nvSpPr>
        <p:spPr>
          <a:xfrm>
            <a:off x="312741" y="5390796"/>
            <a:ext cx="115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加えて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2156E4-F5F1-C657-010B-770EB19FF4DF}"/>
              </a:ext>
            </a:extLst>
          </p:cNvPr>
          <p:cNvSpPr txBox="1"/>
          <p:nvPr/>
        </p:nvSpPr>
        <p:spPr>
          <a:xfrm>
            <a:off x="643466" y="5873573"/>
            <a:ext cx="9956800" cy="400110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木星の観測データからも同様の結果を再現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月での結果を保証することができた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9CD26A5-F074-6A77-4AF2-BEF394BD1BBD}"/>
              </a:ext>
            </a:extLst>
          </p:cNvPr>
          <p:cNvSpPr txBox="1"/>
          <p:nvPr/>
        </p:nvSpPr>
        <p:spPr>
          <a:xfrm>
            <a:off x="9702274" y="1695259"/>
            <a:ext cx="115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9FADC2-8196-6A3F-9113-8009413FD223}"/>
              </a:ext>
            </a:extLst>
          </p:cNvPr>
          <p:cNvSpPr txBox="1"/>
          <p:nvPr/>
        </p:nvSpPr>
        <p:spPr>
          <a:xfrm>
            <a:off x="5416705" y="1695259"/>
            <a:ext cx="115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856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9AEED-1380-9BC8-7FF1-2DD7EC7A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4BAC58-ADC0-CD2F-187E-A1CDE258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検出器差分と相関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33D13-7191-2673-E2A8-7207966C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84E5B8-024A-C791-95E1-99000C5D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27CF87D-0B59-05ED-04EC-B4FA95F3E343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E2E0C0B-BA99-D0AD-7793-AB6736C8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69C6160-60EE-0DE8-A574-4B6A9ABE072E}"/>
                  </a:ext>
                </a:extLst>
              </p:cNvPr>
              <p:cNvSpPr txBox="1"/>
              <p:nvPr/>
            </p:nvSpPr>
            <p:spPr>
              <a:xfrm>
                <a:off x="509336" y="1338027"/>
                <a:ext cx="10758479" cy="1348061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最後に検出器間で信号の差分をとり、検出器配置の改善を信号間の相関の強さで評価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スキャンによる時間差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で同じ大気を観測する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差分を取った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TOD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E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m:t>𝑇𝑂𝐷</m:t>
                        </m:r>
                      </m:e>
                      <m: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m:t>𝑑𝑖𝑓𝑓</m:t>
                        </m:r>
                      </m:sub>
                    </m:sSub>
                    <m:d>
                      <m:dPr>
                        <m:ctrlP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𝑇𝑂𝐷</m:t>
                        </m:r>
                      </m:e>
                      <m: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 </m:t>
                    </m:r>
                    <m:sSub>
                      <m:sSubPr>
                        <m:ctrlP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𝑇𝑂𝐷</m:t>
                        </m:r>
                      </m:e>
                      <m: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 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</m:oMath>
                </a14:m>
                <a:endParaRPr kumimoji="1" lang="en-US" altLang="ja-ES" sz="2000" b="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TOD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をフーリエ変換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PSD (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これを用いて相関を測る指標を定義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69C6160-60EE-0DE8-A574-4B6A9ABE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36" y="1338027"/>
                <a:ext cx="10758479" cy="1348061"/>
              </a:xfrm>
              <a:prstGeom prst="rect">
                <a:avLst/>
              </a:prstGeom>
              <a:blipFill>
                <a:blip r:embed="rId3"/>
                <a:stretch>
                  <a:fillRect l="-472" t="-2804" b="-7477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>
            <a:extLst>
              <a:ext uri="{FF2B5EF4-FFF2-40B4-BE49-F238E27FC236}">
                <a16:creationId xmlns:a16="http://schemas.microsoft.com/office/drawing/2014/main" id="{D5D71202-2F95-37BC-E028-D27E700EA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52" y="2840504"/>
            <a:ext cx="5152858" cy="23430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DFC2C0-809E-C27A-B80E-CA7D3F33CBB4}"/>
              </a:ext>
            </a:extLst>
          </p:cNvPr>
          <p:cNvSpPr txBox="1"/>
          <p:nvPr/>
        </p:nvSpPr>
        <p:spPr>
          <a:xfrm>
            <a:off x="597567" y="5260518"/>
            <a:ext cx="3841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PSD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と自己相関関数はフーリエ変換で結びつく等価な量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D3D2558-44EB-CA69-E91E-3730BBCFF412}"/>
                  </a:ext>
                </a:extLst>
              </p:cNvPr>
              <p:cNvSpPr txBox="1"/>
              <p:nvPr/>
            </p:nvSpPr>
            <p:spPr>
              <a:xfrm>
                <a:off x="5812091" y="2972422"/>
                <a:ext cx="5152858" cy="1996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２つの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TOD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間の相関を以下の指標で定義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  <a:ea typeface="Meiryo" panose="020B0604030504040204" pitchFamily="34" charset="-128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ES" sz="200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𝑃𝑆𝐷</m:t>
                              </m:r>
                            </m:e>
                            <m:sub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  <a:ea typeface="Meiryo" panose="020B0604030504040204" pitchFamily="34" charset="-128"/>
                              <a:cs typeface="Arial" panose="020B0604020202020204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𝑃𝑆𝐷</m:t>
                              </m:r>
                            </m:e>
                            <m:sub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  <a:ea typeface="Meiryo" panose="020B0604030504040204" pitchFamily="34" charset="-128"/>
                              <a:cs typeface="Arial" panose="020B0604020202020204" pitchFamily="34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𝑃𝑆𝐷</m:t>
                              </m:r>
                            </m:e>
                            <m:sub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𝑑𝑖𝑓𝑓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ES" sz="200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𝑃𝑆𝐷</m:t>
                              </m:r>
                            </m:e>
                            <m:sub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  <a:ea typeface="Meiryo" panose="020B0604030504040204" pitchFamily="34" charset="-128"/>
                              <a:cs typeface="Arial" panose="020B0604020202020204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𝑃𝑆𝐷</m:t>
                              </m:r>
                            </m:e>
                            <m:sub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規格化した相関係数のように扱える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相関が最大で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1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相関がなければ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0</a:t>
                </a: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D3D2558-44EB-CA69-E91E-3730BBCFF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091" y="2972422"/>
                <a:ext cx="5152858" cy="1996765"/>
              </a:xfrm>
              <a:prstGeom prst="rect">
                <a:avLst/>
              </a:prstGeom>
              <a:blipFill>
                <a:blip r:embed="rId5"/>
                <a:stretch>
                  <a:fillRect l="-983" t="-2532" r="-737" b="-2532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上矢印 11">
            <a:extLst>
              <a:ext uri="{FF2B5EF4-FFF2-40B4-BE49-F238E27FC236}">
                <a16:creationId xmlns:a16="http://schemas.microsoft.com/office/drawing/2014/main" id="{A58CA535-6B0A-568B-829E-2CAA23A9CFF4}"/>
              </a:ext>
            </a:extLst>
          </p:cNvPr>
          <p:cNvSpPr/>
          <p:nvPr/>
        </p:nvSpPr>
        <p:spPr>
          <a:xfrm rot="5400000">
            <a:off x="5706013" y="5222578"/>
            <a:ext cx="365124" cy="59479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233FB3-6234-36B5-8A18-75792DD95303}"/>
              </a:ext>
            </a:extLst>
          </p:cNvPr>
          <p:cNvSpPr txBox="1"/>
          <p:nvPr/>
        </p:nvSpPr>
        <p:spPr>
          <a:xfrm>
            <a:off x="6525126" y="5347360"/>
            <a:ext cx="3841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回転の前後で相関を比較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54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5E753-1418-3950-A8BE-48FAF8BD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32C05B-B298-6774-92D7-FEBE3223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相関の比較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24E691-73CE-CF2D-8924-5FE37864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595E62-B5C9-9D68-B2CB-45D20A8A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A72F7F0-EA14-0DA9-AA5D-96A5EA74E82A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C5633CE-F503-D230-31B3-38EC69CE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DCD25E2A-8521-4C66-C92A-A152F197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3" y="1718673"/>
            <a:ext cx="5770720" cy="4205084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40544561-041B-4498-D6F5-B039801F1F3F}"/>
              </a:ext>
            </a:extLst>
          </p:cNvPr>
          <p:cNvSpPr/>
          <p:nvPr/>
        </p:nvSpPr>
        <p:spPr>
          <a:xfrm>
            <a:off x="4813174" y="4748463"/>
            <a:ext cx="1066258" cy="726658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99EBD94-0C65-3305-30E9-44B48884910F}"/>
              </a:ext>
            </a:extLst>
          </p:cNvPr>
          <p:cNvSpPr txBox="1"/>
          <p:nvPr/>
        </p:nvSpPr>
        <p:spPr>
          <a:xfrm>
            <a:off x="4353475" y="5564194"/>
            <a:ext cx="1985656" cy="40011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379F00D-7BDD-B7B5-E0F7-A1DC2D0DBCFB}"/>
              </a:ext>
            </a:extLst>
          </p:cNvPr>
          <p:cNvSpPr txBox="1"/>
          <p:nvPr/>
        </p:nvSpPr>
        <p:spPr>
          <a:xfrm>
            <a:off x="2037903" y="1274027"/>
            <a:ext cx="3841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隣接した検出器ペア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上矢印 11">
            <a:extLst>
              <a:ext uri="{FF2B5EF4-FFF2-40B4-BE49-F238E27FC236}">
                <a16:creationId xmlns:a16="http://schemas.microsoft.com/office/drawing/2014/main" id="{76E5B0B7-2D35-A320-33E5-7A96EEFB796B}"/>
              </a:ext>
            </a:extLst>
          </p:cNvPr>
          <p:cNvSpPr/>
          <p:nvPr/>
        </p:nvSpPr>
        <p:spPr>
          <a:xfrm>
            <a:off x="4118445" y="2495111"/>
            <a:ext cx="235030" cy="203121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E966B43-891B-51F0-3561-4CCA6F58EFAD}"/>
              </a:ext>
            </a:extLst>
          </p:cNvPr>
          <p:cNvSpPr txBox="1"/>
          <p:nvPr/>
        </p:nvSpPr>
        <p:spPr>
          <a:xfrm>
            <a:off x="4602128" y="3290376"/>
            <a:ext cx="1493872" cy="40011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47CEDEC-3C7C-E4B0-D59D-632EA5DCDFB1}"/>
              </a:ext>
            </a:extLst>
          </p:cNvPr>
          <p:cNvSpPr/>
          <p:nvPr/>
        </p:nvSpPr>
        <p:spPr>
          <a:xfrm>
            <a:off x="383677" y="1969123"/>
            <a:ext cx="398748" cy="237942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225FC746-B75C-EB60-4489-7471F0C1AB65}"/>
              </a:ext>
            </a:extLst>
          </p:cNvPr>
          <p:cNvSpPr/>
          <p:nvPr/>
        </p:nvSpPr>
        <p:spPr>
          <a:xfrm>
            <a:off x="361376" y="5018230"/>
            <a:ext cx="460782" cy="237941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7A3B44-85C1-E5CB-98C1-B84437172C93}"/>
              </a:ext>
            </a:extLst>
          </p:cNvPr>
          <p:cNvSpPr txBox="1"/>
          <p:nvPr/>
        </p:nvSpPr>
        <p:spPr>
          <a:xfrm>
            <a:off x="6416851" y="1718673"/>
            <a:ext cx="5582643" cy="193899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回転後の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TOD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が回転前より相関が強い結果を得た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確認した全てのペアで同じ傾向が得られた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観測する大気がより同じになったことを示唆する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上矢印 16">
            <a:extLst>
              <a:ext uri="{FF2B5EF4-FFF2-40B4-BE49-F238E27FC236}">
                <a16:creationId xmlns:a16="http://schemas.microsoft.com/office/drawing/2014/main" id="{DC0514A2-1F22-8913-C3EB-268559F70009}"/>
              </a:ext>
            </a:extLst>
          </p:cNvPr>
          <p:cNvSpPr/>
          <p:nvPr/>
        </p:nvSpPr>
        <p:spPr>
          <a:xfrm rot="10800000">
            <a:off x="9090657" y="3766265"/>
            <a:ext cx="235030" cy="618743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F96209D-AADB-23EB-FAE6-0EC1DDC25263}"/>
              </a:ext>
            </a:extLst>
          </p:cNvPr>
          <p:cNvSpPr txBox="1"/>
          <p:nvPr/>
        </p:nvSpPr>
        <p:spPr>
          <a:xfrm>
            <a:off x="6900114" y="4578555"/>
            <a:ext cx="4616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検出器配置の改善で観測する大気の揺らぎを抑制することを確認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18D043F-717E-C4B7-711C-0D4A13618825}"/>
              </a:ext>
            </a:extLst>
          </p:cNvPr>
          <p:cNvSpPr txBox="1"/>
          <p:nvPr/>
        </p:nvSpPr>
        <p:spPr>
          <a:xfrm rot="16200000">
            <a:off x="-470217" y="3490431"/>
            <a:ext cx="14787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相関の指標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94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349C1-520F-F717-6CA3-69E34A459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6BA051-4995-96B4-34DC-3CA7A5F6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436979-9FFD-09AB-745A-8E7FD140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3C0CDB-2134-864D-50E7-04B5FB65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E1F2049-DD83-C2C9-F0FD-BE11BDE6942F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B658541-A3D8-AC19-07C9-8B50B1A1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73367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002375-583E-FF97-FA8B-660482A45C48}"/>
              </a:ext>
            </a:extLst>
          </p:cNvPr>
          <p:cNvSpPr txBox="1"/>
          <p:nvPr/>
        </p:nvSpPr>
        <p:spPr>
          <a:xfrm>
            <a:off x="222638" y="1465877"/>
            <a:ext cx="11651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 :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宇宙の晴れ上がり以降、電子に散乱されずに進む光で、我々が観測できる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           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宇宙最古の光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は</a:t>
            </a:r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を持ち、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つの偏光モードに分けられる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空間対称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空間非対称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1A8351E-C0F3-61CC-5C66-F408A6261214}"/>
                  </a:ext>
                </a:extLst>
              </p:cNvPr>
              <p:cNvSpPr txBox="1"/>
              <p:nvPr/>
            </p:nvSpPr>
            <p:spPr>
              <a:xfrm>
                <a:off x="222638" y="4249215"/>
                <a:ext cx="5530689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の偏光には宇宙の発展に関わる情報が刻まれている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インフレーション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400" b="1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ニュートリノ質量和</a:t>
                </a:r>
                <a:r>
                  <a:rPr kumimoji="1" lang="en-US" altLang="ja-ES" sz="2400" b="1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b="1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400" b="1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400" b="1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ES" sz="2400" b="1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𝒎</m:t>
                            </m:r>
                          </m:e>
                          <m:sub>
                            <m:r>
                              <a:rPr kumimoji="1" lang="en-US" altLang="ja-E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𝝂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b="1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400" b="1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再電離期の光学的厚み</a:t>
                </a:r>
                <a14:m>
                  <m:oMath xmlns:m="http://schemas.openxmlformats.org/officeDocument/2006/math">
                    <m:r>
                      <a:rPr kumimoji="1" lang="en-US" altLang="ja-ES" sz="2800" b="1" i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800" b="1" i="1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𝝉</m:t>
                    </m:r>
                  </m:oMath>
                </a14:m>
                <a:endParaRPr kumimoji="1" lang="en-US" altLang="ja-ES" sz="2800" b="1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1A8351E-C0F3-61CC-5C66-F408A62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8" y="4249215"/>
                <a:ext cx="5530689" cy="2000548"/>
              </a:xfrm>
              <a:prstGeom prst="rect">
                <a:avLst/>
              </a:prstGeom>
              <a:blipFill>
                <a:blip r:embed="rId3"/>
                <a:stretch>
                  <a:fillRect l="-1373" t="-3145" r="-229" b="-21384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ACB451F6-7EA1-B3A5-CC4A-8FAACBEA5FE7}"/>
              </a:ext>
            </a:extLst>
          </p:cNvPr>
          <p:cNvGrpSpPr/>
          <p:nvPr/>
        </p:nvGrpSpPr>
        <p:grpSpPr>
          <a:xfrm>
            <a:off x="6433210" y="2933794"/>
            <a:ext cx="5530689" cy="3208909"/>
            <a:chOff x="6096000" y="3111964"/>
            <a:chExt cx="5530689" cy="3208909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D4008DB4-707E-FDD0-17E4-06301A00064A}"/>
                </a:ext>
              </a:extLst>
            </p:cNvPr>
            <p:cNvGrpSpPr/>
            <p:nvPr/>
          </p:nvGrpSpPr>
          <p:grpSpPr>
            <a:xfrm>
              <a:off x="6096000" y="3111964"/>
              <a:ext cx="5530689" cy="3208909"/>
              <a:chOff x="6106670" y="3051601"/>
              <a:chExt cx="5530689" cy="3208909"/>
            </a:xfrm>
          </p:grpSpPr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224E4C35-9C33-2092-2FE7-8DDD4B032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6670" y="3101505"/>
                <a:ext cx="5530689" cy="3159005"/>
              </a:xfrm>
              <a:prstGeom prst="rect">
                <a:avLst/>
              </a:prstGeom>
            </p:spPr>
          </p:pic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2B90C2A1-3354-6AAE-0CEA-8331FA28C21E}"/>
                  </a:ext>
                </a:extLst>
              </p:cNvPr>
              <p:cNvSpPr/>
              <p:nvPr/>
            </p:nvSpPr>
            <p:spPr>
              <a:xfrm>
                <a:off x="6669166" y="3099521"/>
                <a:ext cx="1484234" cy="1044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D9CE8608-1BB8-6FCE-38F7-9566291316CF}"/>
                  </a:ext>
                </a:extLst>
              </p:cNvPr>
              <p:cNvSpPr/>
              <p:nvPr/>
            </p:nvSpPr>
            <p:spPr>
              <a:xfrm>
                <a:off x="10188438" y="3051601"/>
                <a:ext cx="1347486" cy="1139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4FC0E924-1E19-B4CB-A347-A6EF542E9A15}"/>
                  </a:ext>
                </a:extLst>
              </p:cNvPr>
              <p:cNvCxnSpPr/>
              <p:nvPr/>
            </p:nvCxnSpPr>
            <p:spPr>
              <a:xfrm>
                <a:off x="6750497" y="3566107"/>
                <a:ext cx="633977" cy="0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BA1EFC58-D353-F80B-F4FA-E8B72A757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3515" y="3621527"/>
                <a:ext cx="445140" cy="480441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AB0D809F-E2D6-65F3-A391-1506A7F17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7876" y="3861747"/>
                <a:ext cx="633977" cy="19343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FF1F0CA1-0227-813F-1C20-C8E4D8ED20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1636" y="3362601"/>
                <a:ext cx="440990" cy="426382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3F25B417-1927-B450-5251-19FD78770A7B}"/>
                </a:ext>
              </a:extLst>
            </p:cNvPr>
            <p:cNvSpPr/>
            <p:nvPr/>
          </p:nvSpPr>
          <p:spPr>
            <a:xfrm>
              <a:off x="6125100" y="5812202"/>
              <a:ext cx="1687614" cy="50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</a:t>
              </a:r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モード</a:t>
              </a: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FBD56770-090A-A3FA-567B-A2A19A478017}"/>
                </a:ext>
              </a:extLst>
            </p:cNvPr>
            <p:cNvSpPr/>
            <p:nvPr/>
          </p:nvSpPr>
          <p:spPr>
            <a:xfrm>
              <a:off x="9399349" y="5811781"/>
              <a:ext cx="1984024" cy="50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モード</a:t>
              </a:r>
            </a:p>
          </p:txBody>
        </p:sp>
      </p:grpSp>
      <p:sp>
        <p:nvSpPr>
          <p:cNvPr id="62" name="右中かっこ 61">
            <a:extLst>
              <a:ext uri="{FF2B5EF4-FFF2-40B4-BE49-F238E27FC236}">
                <a16:creationId xmlns:a16="http://schemas.microsoft.com/office/drawing/2014/main" id="{1335D343-C9E8-C5AE-BC99-3A7093A37064}"/>
              </a:ext>
            </a:extLst>
          </p:cNvPr>
          <p:cNvSpPr/>
          <p:nvPr/>
        </p:nvSpPr>
        <p:spPr>
          <a:xfrm>
            <a:off x="4811850" y="5448416"/>
            <a:ext cx="462987" cy="655848"/>
          </a:xfrm>
          <a:prstGeom prst="rightBrac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410F924-204B-8A66-D9AF-819C49F02E60}"/>
              </a:ext>
            </a:extLst>
          </p:cNvPr>
          <p:cNvSpPr/>
          <p:nvPr/>
        </p:nvSpPr>
        <p:spPr>
          <a:xfrm>
            <a:off x="5274837" y="5534860"/>
            <a:ext cx="1098213" cy="508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注目！</a:t>
            </a:r>
          </a:p>
        </p:txBody>
      </p:sp>
    </p:spTree>
    <p:extLst>
      <p:ext uri="{BB962C8B-B14F-4D97-AF65-F5344CB8AC3E}">
        <p14:creationId xmlns:p14="http://schemas.microsoft.com/office/powerpoint/2010/main" val="182809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11E3A-99E7-FAA0-59E8-CDEF9EC5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E2D69A-62E2-1CBF-B562-40C79962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ニュートリノ質量和と光学的厚み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6811F-962E-E752-4172-FA1B09109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D3DFE5-14B6-0FE1-EF47-2FE53E28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8C885C8-F72E-D18B-E1F5-DDC546C2DE63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3453015-D76E-18B4-C785-F20BB640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D6FCA4A-E137-98D6-BA25-E201C9F402D2}"/>
                  </a:ext>
                </a:extLst>
              </p:cNvPr>
              <p:cNvSpPr txBox="1"/>
              <p:nvPr/>
            </p:nvSpPr>
            <p:spPr>
              <a:xfrm>
                <a:off x="413983" y="1584279"/>
                <a:ext cx="97480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宇宙再電離期の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に対する電子の不透明度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モードへの寄与において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4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ES" sz="2400" b="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𝜈</m:t>
                            </m:r>
                          </m:sub>
                        </m:sSub>
                        <m:r>
                          <a:rPr kumimoji="1" lang="en-US" altLang="ja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</a:t>
                </a:r>
                <a:r>
                  <a:rPr kumimoji="1" lang="ja-ES" altLang="en-US" sz="24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縮退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したパラメータ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ニュートリノが構造形成をならす効果と同様の働きをする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モードへの寄与はほぼ独立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D6FCA4A-E137-98D6-BA25-E201C9F40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83" y="1584279"/>
                <a:ext cx="9748081" cy="1569660"/>
              </a:xfrm>
              <a:prstGeom prst="rect">
                <a:avLst/>
              </a:prstGeom>
              <a:blipFill>
                <a:blip r:embed="rId3"/>
                <a:stretch>
                  <a:fillRect l="-910" t="-15200" b="-8800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上矢印 9">
            <a:extLst>
              <a:ext uri="{FF2B5EF4-FFF2-40B4-BE49-F238E27FC236}">
                <a16:creationId xmlns:a16="http://schemas.microsoft.com/office/drawing/2014/main" id="{DDA77A5B-702F-7EA4-EF2A-5B8FDEE514AF}"/>
              </a:ext>
            </a:extLst>
          </p:cNvPr>
          <p:cNvSpPr/>
          <p:nvPr/>
        </p:nvSpPr>
        <p:spPr>
          <a:xfrm rot="10800000">
            <a:off x="3650362" y="3144644"/>
            <a:ext cx="369425" cy="61693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D6447E5B-FB2F-6521-E142-85EAB2225B6F}"/>
                  </a:ext>
                </a:extLst>
              </p:cNvPr>
              <p:cNvSpPr txBox="1"/>
              <p:nvPr/>
            </p:nvSpPr>
            <p:spPr>
              <a:xfrm>
                <a:off x="1183460" y="3865717"/>
                <a:ext cx="532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ES" sz="24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4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ES" sz="2400" b="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𝜈</m:t>
                            </m:r>
                          </m:sub>
                        </m:sSub>
                        <m:r>
                          <a:rPr kumimoji="1" lang="en-US" altLang="ja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の縮退を解く必要がある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D6447E5B-FB2F-6521-E142-85EAB2225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60" y="3865717"/>
                <a:ext cx="5321118" cy="461665"/>
              </a:xfrm>
              <a:prstGeom prst="rect">
                <a:avLst/>
              </a:prstGeom>
              <a:blipFill>
                <a:blip r:embed="rId4"/>
                <a:stretch>
                  <a:fillRect l="-6667" t="-132432" b="-18918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565D664C-9A1B-E530-78E5-EE5B3FD87850}"/>
                  </a:ext>
                </a:extLst>
              </p:cNvPr>
              <p:cNvSpPr/>
              <p:nvPr/>
            </p:nvSpPr>
            <p:spPr>
              <a:xfrm>
                <a:off x="573293" y="1137193"/>
                <a:ext cx="2516504" cy="508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b="1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光学的厚み</a:t>
                </a:r>
                <a14:m>
                  <m:oMath xmlns:m="http://schemas.openxmlformats.org/officeDocument/2006/math">
                    <m:r>
                      <a:rPr kumimoji="1" lang="en-US" altLang="ja-E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</a:rPr>
                      <m:t> </m:t>
                    </m:r>
                    <m:r>
                      <a:rPr kumimoji="1" lang="ja-ES" alt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</a:rPr>
                      <m:t>𝝉</m:t>
                    </m:r>
                  </m:oMath>
                </a14:m>
                <a:endParaRPr kumimoji="1" lang="ja-ES" altLang="en-US" sz="28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mc:Choice>
        <mc:Fallback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565D664C-9A1B-E530-78E5-EE5B3FD87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3" y="1137193"/>
                <a:ext cx="2516504" cy="508637"/>
              </a:xfrm>
              <a:prstGeom prst="rect">
                <a:avLst/>
              </a:prstGeom>
              <a:blipFill>
                <a:blip r:embed="rId5"/>
                <a:stretch>
                  <a:fillRect t="-2439" b="-268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4054FED4-C6F7-192C-0AA1-AA9E8700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054" y="2946975"/>
            <a:ext cx="3855619" cy="3493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373886-5485-5BCB-B175-2CAEDF3A7B7B}"/>
                  </a:ext>
                </a:extLst>
              </p:cNvPr>
              <p:cNvSpPr/>
              <p:nvPr/>
            </p:nvSpPr>
            <p:spPr>
              <a:xfrm>
                <a:off x="8419617" y="6351564"/>
                <a:ext cx="2008664" cy="3651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光学的厚み</a:t>
                </a:r>
                <a14:m>
                  <m:oMath xmlns:m="http://schemas.openxmlformats.org/officeDocument/2006/math">
                    <m:r>
                      <a:rPr kumimoji="1" lang="en-US" altLang="ja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</a:rPr>
                      <m:t> </m:t>
                    </m:r>
                    <m:r>
                      <a:rPr kumimoji="1" lang="ja-E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</a:rPr>
                      <m:t>𝜏</m:t>
                    </m:r>
                  </m:oMath>
                </a14:m>
                <a:endParaRPr kumimoji="1" lang="ja-ES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mc:Choice>
        <mc:Fallback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373886-5485-5BCB-B175-2CAEDF3A7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617" y="6351564"/>
                <a:ext cx="2008664" cy="365125"/>
              </a:xfrm>
              <a:prstGeom prst="rect">
                <a:avLst/>
              </a:prstGeom>
              <a:blipFill>
                <a:blip r:embed="rId7"/>
                <a:stretch>
                  <a:fillRect t="-6897" b="-31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CE950506-C7C5-EA0A-CECB-B3316BF8E3D1}"/>
                  </a:ext>
                </a:extLst>
              </p:cNvPr>
              <p:cNvSpPr/>
              <p:nvPr/>
            </p:nvSpPr>
            <p:spPr>
              <a:xfrm rot="16200000">
                <a:off x="6269722" y="4221891"/>
                <a:ext cx="2008664" cy="3651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eiryo" panose="020B0604030504040204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ja-E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eiryo" panose="020B0604030504040204" pitchFamily="34" charset="-128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ja-E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ja-ES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 [</a:t>
                </a:r>
                <a:r>
                  <a:rPr kumimoji="1" lang="en-US" altLang="ja-ES" dirty="0" err="1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meV</a:t>
                </a:r>
                <a:r>
                  <a:rPr kumimoji="1" lang="en-US" altLang="ja-ES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]</a:t>
                </a:r>
                <a:endParaRPr kumimoji="1" lang="ja-ES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mc:Choice>
        <mc:Fallback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CE950506-C7C5-EA0A-CECB-B3316BF8E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69722" y="4221891"/>
                <a:ext cx="2008664" cy="365125"/>
              </a:xfrm>
              <a:prstGeom prst="rect">
                <a:avLst/>
              </a:prstGeom>
              <a:blipFill>
                <a:blip r:embed="rId8"/>
                <a:stretch>
                  <a:fillRect l="-113333" r="-163333" b="-25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C88A61F-3BEC-0677-A711-BF1B3BF6E8FF}"/>
              </a:ext>
            </a:extLst>
          </p:cNvPr>
          <p:cNvSpPr/>
          <p:nvPr/>
        </p:nvSpPr>
        <p:spPr>
          <a:xfrm>
            <a:off x="11169220" y="5931528"/>
            <a:ext cx="903175" cy="508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[1]</a:t>
            </a:r>
            <a:r>
              <a:rPr kumimoji="1" lang="ja-E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より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1F73DD07-31E8-4C56-C16F-1A921A7BD007}"/>
                  </a:ext>
                </a:extLst>
              </p:cNvPr>
              <p:cNvSpPr txBox="1"/>
              <p:nvPr/>
            </p:nvSpPr>
            <p:spPr>
              <a:xfrm>
                <a:off x="572547" y="5293786"/>
                <a:ext cx="66817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の偏光</a:t>
                </a:r>
                <a:r>
                  <a:rPr kumimoji="1" lang="en-US" altLang="ja-ES" sz="24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4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の観測による光学的厚み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の測定からニュートリノ質量和</a:t>
                </a:r>
                <a:r>
                  <a:rPr kumimoji="1" lang="ja-ES" altLang="en-US" sz="24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ES" sz="24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4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ES" sz="2400" b="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𝜈</m:t>
                            </m:r>
                          </m:sub>
                        </m:sSub>
                        <m:r>
                          <a:rPr kumimoji="1" lang="en-US" altLang="ja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に迫る！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1F73DD07-31E8-4C56-C16F-1A921A7B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7" y="5293786"/>
                <a:ext cx="6681733" cy="830997"/>
              </a:xfrm>
              <a:prstGeom prst="rect">
                <a:avLst/>
              </a:prstGeom>
              <a:blipFill>
                <a:blip r:embed="rId9"/>
                <a:stretch>
                  <a:fillRect l="-1518" t="-28358" b="-102985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上矢印 18">
            <a:extLst>
              <a:ext uri="{FF2B5EF4-FFF2-40B4-BE49-F238E27FC236}">
                <a16:creationId xmlns:a16="http://schemas.microsoft.com/office/drawing/2014/main" id="{60F6ECCB-EBFD-2229-F2F0-75738B20A858}"/>
              </a:ext>
            </a:extLst>
          </p:cNvPr>
          <p:cNvSpPr/>
          <p:nvPr/>
        </p:nvSpPr>
        <p:spPr>
          <a:xfrm rot="10800000">
            <a:off x="3650363" y="4537698"/>
            <a:ext cx="369425" cy="61693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98520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JP" sz="3600" dirty="0" err="1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GroundBIRD</a:t>
            </a:r>
            <a:r>
              <a:rPr kumimoji="1" lang="ja-ES" altLang="en-US" sz="360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実験</a:t>
            </a:r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/>
              <p:nvPr/>
            </p:nvSpPr>
            <p:spPr>
              <a:xfrm>
                <a:off x="152766" y="1293594"/>
                <a:ext cx="118864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s-E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GroundBIRD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実験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大角度スケール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CMB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偏光を観測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物理目標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3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年間の観測で、光学的厚み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ES" sz="24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𝜎</m:t>
                    </m:r>
                    <m:r>
                      <a:rPr kumimoji="1" lang="en-US" altLang="ja-E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ja-E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)~0.01</m:t>
                    </m:r>
                  </m:oMath>
                </a14:m>
                <a:r>
                  <a:rPr kumimoji="1" lang="en-US" altLang="ja-ES" sz="24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の精度で測定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66" y="1293594"/>
                <a:ext cx="11886467" cy="830997"/>
              </a:xfrm>
              <a:prstGeom prst="rect">
                <a:avLst/>
              </a:prstGeom>
              <a:blipFill>
                <a:blip r:embed="rId5"/>
                <a:stretch>
                  <a:fillRect l="-747" t="-7463" b="-1641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 descr="屋外, グリーン, 自転車, 駐車 が含まれている画像&#10;&#10;自動的に生成された説明">
            <a:extLst>
              <a:ext uri="{FF2B5EF4-FFF2-40B4-BE49-F238E27FC236}">
                <a16:creationId xmlns:a16="http://schemas.microsoft.com/office/drawing/2014/main" id="{91247F82-B4A2-5042-42D6-024316AC7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66" y="2243906"/>
            <a:ext cx="3867933" cy="32873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1BB332-9DC7-7EB0-2600-DC2AF741331B}"/>
              </a:ext>
            </a:extLst>
          </p:cNvPr>
          <p:cNvSpPr txBox="1"/>
          <p:nvPr/>
        </p:nvSpPr>
        <p:spPr>
          <a:xfrm>
            <a:off x="5787248" y="2334451"/>
            <a:ext cx="564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最大</a:t>
            </a:r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20RPM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秒で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の高速回転で大気揺らぎを抑制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左カーブ矢印 21">
            <a:extLst>
              <a:ext uri="{FF2B5EF4-FFF2-40B4-BE49-F238E27FC236}">
                <a16:creationId xmlns:a16="http://schemas.microsoft.com/office/drawing/2014/main" id="{CDB6F9FA-5D35-1F07-4A79-523D02254AA6}"/>
              </a:ext>
            </a:extLst>
          </p:cNvPr>
          <p:cNvSpPr/>
          <p:nvPr/>
        </p:nvSpPr>
        <p:spPr>
          <a:xfrm rot="16636231">
            <a:off x="4716938" y="3139276"/>
            <a:ext cx="557784" cy="1620064"/>
          </a:xfrm>
          <a:prstGeom prst="curved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8AA16B-43F6-25B7-ED68-054E14329983}"/>
              </a:ext>
            </a:extLst>
          </p:cNvPr>
          <p:cNvSpPr txBox="1"/>
          <p:nvPr/>
        </p:nvSpPr>
        <p:spPr>
          <a:xfrm>
            <a:off x="4236719" y="4323960"/>
            <a:ext cx="185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回転すると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87E4D72-80C7-F2F1-8D83-9DC306D42723}"/>
              </a:ext>
            </a:extLst>
          </p:cNvPr>
          <p:cNvSpPr txBox="1"/>
          <p:nvPr/>
        </p:nvSpPr>
        <p:spPr>
          <a:xfrm>
            <a:off x="566243" y="5645447"/>
            <a:ext cx="3605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標高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2,400m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@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スペイン領テネリフェ島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28" name="vlc-record-2024-09-13-16h37m25s-rtsp___localhost_12345_live-.mp4">
            <a:hlinkClick r:id="" action="ppaction://media"/>
            <a:extLst>
              <a:ext uri="{FF2B5EF4-FFF2-40B4-BE49-F238E27FC236}">
                <a16:creationId xmlns:a16="http://schemas.microsoft.com/office/drawing/2014/main" id="{F155F75F-D7A5-E5E1-DCBF-E1BDA44C6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5999" y="3137327"/>
            <a:ext cx="5635752" cy="31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20B2-568E-A193-805D-0E25D39A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959476-7013-1D4F-2B6E-4659F209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長期運用に向けた課題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46D49A-EC06-B784-B6E9-50E66126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CE8CB3-8416-A7F5-80D8-7B7D22F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860E25E-73E0-0359-385C-9C4DD5FF923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E5A229-9AF8-8A65-52E6-A063E6B4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B5773C-A797-5016-212A-C0BFC520A2BA}"/>
              </a:ext>
            </a:extLst>
          </p:cNvPr>
          <p:cNvSpPr txBox="1"/>
          <p:nvPr/>
        </p:nvSpPr>
        <p:spPr>
          <a:xfrm>
            <a:off x="882393" y="1312440"/>
            <a:ext cx="5213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昨年より本格的な観測が開始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望遠鏡の稼働や観測のモニターは全て</a:t>
            </a:r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リモート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から行う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DCFC717-3A03-51D3-9B9C-88C4B577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46" y="-6128"/>
            <a:ext cx="3969507" cy="250975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7C6CDBD-16AA-CE22-A348-04D0B95A607E}"/>
              </a:ext>
            </a:extLst>
          </p:cNvPr>
          <p:cNvSpPr txBox="1"/>
          <p:nvPr/>
        </p:nvSpPr>
        <p:spPr>
          <a:xfrm>
            <a:off x="6423982" y="2520389"/>
            <a:ext cx="417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Slack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アプリで観測状況をチェック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矢印 12">
            <a:extLst>
              <a:ext uri="{FF2B5EF4-FFF2-40B4-BE49-F238E27FC236}">
                <a16:creationId xmlns:a16="http://schemas.microsoft.com/office/drawing/2014/main" id="{D2A9696F-33E9-DEC7-157B-81B5BEF1E402}"/>
              </a:ext>
            </a:extLst>
          </p:cNvPr>
          <p:cNvSpPr/>
          <p:nvPr/>
        </p:nvSpPr>
        <p:spPr>
          <a:xfrm rot="5400000">
            <a:off x="1095274" y="5210503"/>
            <a:ext cx="461664" cy="887426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0CC0A37-5BB2-3220-9056-9960D41F44C6}"/>
              </a:ext>
            </a:extLst>
          </p:cNvPr>
          <p:cNvSpPr txBox="1"/>
          <p:nvPr/>
        </p:nvSpPr>
        <p:spPr>
          <a:xfrm>
            <a:off x="1539682" y="3239102"/>
            <a:ext cx="83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しかし、観測を長期運用するにあたっての課題が</a:t>
            </a:r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存在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D5BDC1-577C-2003-0746-6BA7A7ED9CAE}"/>
              </a:ext>
            </a:extLst>
          </p:cNvPr>
          <p:cNvSpPr txBox="1"/>
          <p:nvPr/>
        </p:nvSpPr>
        <p:spPr>
          <a:xfrm>
            <a:off x="2209800" y="3941237"/>
            <a:ext cx="7480929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仰角データ取得システムの扱いに手間を要す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検出器のアライメントが最適でない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2868C54-8C7F-EDCC-8E67-78B02ED073D2}"/>
              </a:ext>
            </a:extLst>
          </p:cNvPr>
          <p:cNvSpPr txBox="1"/>
          <p:nvPr/>
        </p:nvSpPr>
        <p:spPr>
          <a:xfrm>
            <a:off x="2021537" y="5486955"/>
            <a:ext cx="978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本論文ではこれらの課題に対処し、観測と運用性能の向上を図った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1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2437-AF0D-0771-4D5B-2CFD2DE32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B652544-B5FE-7191-478B-BA7E6603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DF9323-24ED-2BE9-31A2-693B2210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50F97C-55CB-97D7-B110-26022C41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8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EBAD62-CFFE-453C-6730-53E12D8B7737}"/>
              </a:ext>
            </a:extLst>
          </p:cNvPr>
          <p:cNvSpPr txBox="1"/>
          <p:nvPr/>
        </p:nvSpPr>
        <p:spPr>
          <a:xfrm>
            <a:off x="2347221" y="2721114"/>
            <a:ext cx="749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仰角データ取得システムの改善</a:t>
            </a:r>
          </a:p>
        </p:txBody>
      </p:sp>
    </p:spTree>
    <p:extLst>
      <p:ext uri="{BB962C8B-B14F-4D97-AF65-F5344CB8AC3E}">
        <p14:creationId xmlns:p14="http://schemas.microsoft.com/office/powerpoint/2010/main" val="136797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6DAD-E749-1876-1C5C-A7E74459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C51928-682F-370F-26B6-503F942C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仰角データ取得システムの課題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435F3D-2A9B-D5D4-A83C-2827EE3B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E7702A-C785-4968-23A8-4CB4F2DF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BFB5F7E-A65D-34EC-317C-E858BDDA7052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E17D987-C204-E7C7-EA55-B1BACFCB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F8CBAC-0DE1-3136-CA3F-5270121C64C6}"/>
              </a:ext>
            </a:extLst>
          </p:cNvPr>
          <p:cNvSpPr txBox="1"/>
          <p:nvPr/>
        </p:nvSpPr>
        <p:spPr>
          <a:xfrm>
            <a:off x="1560304" y="1664697"/>
            <a:ext cx="4325413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仰角データの取得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同期信号の分配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5B4A68-0D4E-DFD4-0F1B-07C193C47F0A}"/>
              </a:ext>
            </a:extLst>
          </p:cNvPr>
          <p:cNvSpPr/>
          <p:nvPr/>
        </p:nvSpPr>
        <p:spPr>
          <a:xfrm>
            <a:off x="525684" y="1141334"/>
            <a:ext cx="5012794" cy="508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仰角データ取得システムの役割</a:t>
            </a:r>
            <a:endParaRPr kumimoji="1" lang="ja-ES" altLang="en-US" sz="28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3BB4C2-BBF1-D0D8-E51F-F62AED3FF8DF}"/>
              </a:ext>
            </a:extLst>
          </p:cNvPr>
          <p:cNvSpPr txBox="1"/>
          <p:nvPr/>
        </p:nvSpPr>
        <p:spPr>
          <a:xfrm>
            <a:off x="5214403" y="2000531"/>
            <a:ext cx="283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7E5A559-BBCB-E314-D374-551F2D3F008F}"/>
              </a:ext>
            </a:extLst>
          </p:cNvPr>
          <p:cNvSpPr/>
          <p:nvPr/>
        </p:nvSpPr>
        <p:spPr>
          <a:xfrm>
            <a:off x="403323" y="2586714"/>
            <a:ext cx="10727766" cy="508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課題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: 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停電等で通信が途絶えた際のメンテナンスをリモートで行えない</a:t>
            </a:r>
            <a:endParaRPr kumimoji="1" lang="ja-ES" altLang="en-US" sz="28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" name="図 11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97F2D34B-B188-EFEA-C3B6-AA3DF625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866" y="3685314"/>
            <a:ext cx="2740625" cy="205546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1B9146F-34DB-A662-BF9D-581330285C66}"/>
              </a:ext>
            </a:extLst>
          </p:cNvPr>
          <p:cNvSpPr txBox="1"/>
          <p:nvPr/>
        </p:nvSpPr>
        <p:spPr>
          <a:xfrm>
            <a:off x="3016796" y="5805897"/>
            <a:ext cx="1927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FPGA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ボード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上矢印 14">
            <a:extLst>
              <a:ext uri="{FF2B5EF4-FFF2-40B4-BE49-F238E27FC236}">
                <a16:creationId xmlns:a16="http://schemas.microsoft.com/office/drawing/2014/main" id="{9D5A9118-B5C5-9B65-46BC-87F4F95F7CEC}"/>
              </a:ext>
            </a:extLst>
          </p:cNvPr>
          <p:cNvSpPr/>
          <p:nvPr/>
        </p:nvSpPr>
        <p:spPr>
          <a:xfrm rot="5400000">
            <a:off x="2082656" y="4211908"/>
            <a:ext cx="365125" cy="722969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rgbClr val="0070C0"/>
              </a:solidFill>
            </a:endParaRPr>
          </a:p>
        </p:txBody>
      </p:sp>
      <p:sp>
        <p:nvSpPr>
          <p:cNvPr id="16" name="上矢印 15">
            <a:extLst>
              <a:ext uri="{FF2B5EF4-FFF2-40B4-BE49-F238E27FC236}">
                <a16:creationId xmlns:a16="http://schemas.microsoft.com/office/drawing/2014/main" id="{E5F71AF0-6DB4-1504-A53F-DCEA479FAF89}"/>
              </a:ext>
            </a:extLst>
          </p:cNvPr>
          <p:cNvSpPr/>
          <p:nvPr/>
        </p:nvSpPr>
        <p:spPr>
          <a:xfrm rot="5400000">
            <a:off x="5706642" y="4165970"/>
            <a:ext cx="365125" cy="81484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rgbClr val="0070C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0AE418A-5483-682B-5A76-54908563D298}"/>
              </a:ext>
            </a:extLst>
          </p:cNvPr>
          <p:cNvSpPr txBox="1"/>
          <p:nvPr/>
        </p:nvSpPr>
        <p:spPr>
          <a:xfrm>
            <a:off x="113032" y="4157892"/>
            <a:ext cx="1743539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186F51-205C-0F47-1320-5D7935D3E1C6}"/>
              </a:ext>
            </a:extLst>
          </p:cNvPr>
          <p:cNvSpPr txBox="1"/>
          <p:nvPr/>
        </p:nvSpPr>
        <p:spPr>
          <a:xfrm>
            <a:off x="6413967" y="4342557"/>
            <a:ext cx="570847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08EA5EBA-F1D9-D886-EC39-8396E331A780}"/>
              </a:ext>
            </a:extLst>
          </p:cNvPr>
          <p:cNvSpPr/>
          <p:nvPr/>
        </p:nvSpPr>
        <p:spPr>
          <a:xfrm rot="3481621">
            <a:off x="5514073" y="3955196"/>
            <a:ext cx="564768" cy="1019752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0" name="稲妻 19">
            <a:extLst>
              <a:ext uri="{FF2B5EF4-FFF2-40B4-BE49-F238E27FC236}">
                <a16:creationId xmlns:a16="http://schemas.microsoft.com/office/drawing/2014/main" id="{86849D73-2C6B-5374-B07E-5BB1DFB6A63C}"/>
              </a:ext>
            </a:extLst>
          </p:cNvPr>
          <p:cNvSpPr/>
          <p:nvPr/>
        </p:nvSpPr>
        <p:spPr>
          <a:xfrm rot="3481621">
            <a:off x="1894699" y="3955196"/>
            <a:ext cx="564768" cy="1019752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9DACCBB-33B9-2CAC-C3E3-F226284A94B5}"/>
              </a:ext>
            </a:extLst>
          </p:cNvPr>
          <p:cNvSpPr txBox="1"/>
          <p:nvPr/>
        </p:nvSpPr>
        <p:spPr>
          <a:xfrm>
            <a:off x="5588292" y="3603468"/>
            <a:ext cx="82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0030E9A-FA41-1ACF-2A54-80EB4728FB2C}"/>
              </a:ext>
            </a:extLst>
          </p:cNvPr>
          <p:cNvSpPr txBox="1"/>
          <p:nvPr/>
        </p:nvSpPr>
        <p:spPr>
          <a:xfrm>
            <a:off x="1856571" y="3570429"/>
            <a:ext cx="82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stop</a:t>
            </a:r>
          </a:p>
        </p:txBody>
      </p:sp>
      <p:pic>
        <p:nvPicPr>
          <p:cNvPr id="24" name="グラフィックス 23" descr="男性 単色塗りつぶし">
            <a:extLst>
              <a:ext uri="{FF2B5EF4-FFF2-40B4-BE49-F238E27FC236}">
                <a16:creationId xmlns:a16="http://schemas.microsoft.com/office/drawing/2014/main" id="{031DD23B-7D71-92FE-4FBE-F8EB658C2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9186" y="4274981"/>
            <a:ext cx="1272157" cy="1272157"/>
          </a:xfrm>
          <a:prstGeom prst="rect">
            <a:avLst/>
          </a:prstGeom>
        </p:spPr>
      </p:pic>
      <p:sp>
        <p:nvSpPr>
          <p:cNvPr id="25" name="左カーブ矢印 24">
            <a:extLst>
              <a:ext uri="{FF2B5EF4-FFF2-40B4-BE49-F238E27FC236}">
                <a16:creationId xmlns:a16="http://schemas.microsoft.com/office/drawing/2014/main" id="{9EF142E0-9B5B-6691-70A0-029B61F93DA0}"/>
              </a:ext>
            </a:extLst>
          </p:cNvPr>
          <p:cNvSpPr/>
          <p:nvPr/>
        </p:nvSpPr>
        <p:spPr>
          <a:xfrm rot="5924557" flipH="1">
            <a:off x="6611689" y="1267092"/>
            <a:ext cx="557784" cy="4542564"/>
          </a:xfrm>
          <a:prstGeom prst="curved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89D5A7A-52C9-C36C-E352-1F66935E05F0}"/>
              </a:ext>
            </a:extLst>
          </p:cNvPr>
          <p:cNvSpPr txBox="1"/>
          <p:nvPr/>
        </p:nvSpPr>
        <p:spPr>
          <a:xfrm>
            <a:off x="8211598" y="5662987"/>
            <a:ext cx="1927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リモート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円形吹き出し 26">
            <a:extLst>
              <a:ext uri="{FF2B5EF4-FFF2-40B4-BE49-F238E27FC236}">
                <a16:creationId xmlns:a16="http://schemas.microsoft.com/office/drawing/2014/main" id="{644353E1-922B-57DB-B600-C9B3F3FFA140}"/>
              </a:ext>
            </a:extLst>
          </p:cNvPr>
          <p:cNvSpPr/>
          <p:nvPr/>
        </p:nvSpPr>
        <p:spPr>
          <a:xfrm>
            <a:off x="9525814" y="3834300"/>
            <a:ext cx="2428706" cy="1209707"/>
          </a:xfrm>
          <a:prstGeom prst="wedgeEllipseCallout">
            <a:avLst>
              <a:gd name="adj1" fmla="val -55659"/>
              <a:gd name="adj2" fmla="val 2304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アクセス、</a:t>
            </a:r>
            <a:br>
              <a: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メンテナンスができない</a:t>
            </a:r>
          </a:p>
        </p:txBody>
      </p:sp>
      <p:sp>
        <p:nvSpPr>
          <p:cNvPr id="28" name="乗算記号 27">
            <a:extLst>
              <a:ext uri="{FF2B5EF4-FFF2-40B4-BE49-F238E27FC236}">
                <a16:creationId xmlns:a16="http://schemas.microsoft.com/office/drawing/2014/main" id="{80CC7437-96E5-F594-85CE-5FF9F3BB046F}"/>
              </a:ext>
            </a:extLst>
          </p:cNvPr>
          <p:cNvSpPr/>
          <p:nvPr/>
        </p:nvSpPr>
        <p:spPr>
          <a:xfrm>
            <a:off x="6984814" y="2976092"/>
            <a:ext cx="866509" cy="81187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566665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4394</TotalTime>
  <Words>1227</Words>
  <Application>Microsoft Macintosh PowerPoint</Application>
  <PresentationFormat>ワイド画面</PresentationFormat>
  <Paragraphs>496</Paragraphs>
  <Slides>38</Slides>
  <Notes>33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6" baseType="lpstr">
      <vt:lpstr>CMR10</vt:lpstr>
      <vt:lpstr>Meiryo</vt:lpstr>
      <vt:lpstr>Aptos</vt:lpstr>
      <vt:lpstr>Aptos Display</vt:lpstr>
      <vt:lpstr>Arial</vt:lpstr>
      <vt:lpstr>Cambria Math</vt:lpstr>
      <vt:lpstr>Wingdings</vt:lpstr>
      <vt:lpstr>Office テーマ</vt:lpstr>
      <vt:lpstr>CMB望遠鏡GroundBIRDの焦点面検出器アライメントと長期運用に向けた角度データ取得システムの最適化</vt:lpstr>
      <vt:lpstr>   目次</vt:lpstr>
      <vt:lpstr>PowerPoint プレゼンテーション</vt:lpstr>
      <vt:lpstr>   宇宙マイクロ波背景放射(CMB)</vt:lpstr>
      <vt:lpstr>   ニュートリノ質量和と光学的厚み</vt:lpstr>
      <vt:lpstr>   GroundBIRD実験 </vt:lpstr>
      <vt:lpstr>   長期運用に向けた課題</vt:lpstr>
      <vt:lpstr>PowerPoint プレゼンテーション</vt:lpstr>
      <vt:lpstr>   仰角データ取得システムの課題</vt:lpstr>
      <vt:lpstr>   PYNQを用いたOSインストール</vt:lpstr>
      <vt:lpstr>   OSシステムの実装</vt:lpstr>
      <vt:lpstr>PowerPoint プレゼンテーション</vt:lpstr>
      <vt:lpstr>   焦点面検出器</vt:lpstr>
      <vt:lpstr>   天球での理想的検出器アライメント</vt:lpstr>
      <vt:lpstr>   検出器配置のスキャン軸に対する傾き</vt:lpstr>
      <vt:lpstr>   視線方向軸に対する望遠鏡の回転</vt:lpstr>
      <vt:lpstr>   天体を用いた較正結果の確認</vt:lpstr>
      <vt:lpstr>   検出器の相関で見る大気揺らぎの抑制</vt:lpstr>
      <vt:lpstr>   まとめ</vt:lpstr>
      <vt:lpstr>PowerPoint プレゼンテーション</vt:lpstr>
      <vt:lpstr>   参考文献</vt:lpstr>
      <vt:lpstr>   CMB</vt:lpstr>
      <vt:lpstr>   偏光Eモードと角度スケール</vt:lpstr>
      <vt:lpstr>   偏光Bモードと角度スケール</vt:lpstr>
      <vt:lpstr>   レンズBモードでの縮退</vt:lpstr>
      <vt:lpstr>   GroundBIRD</vt:lpstr>
      <vt:lpstr>   仰角と方位角</vt:lpstr>
      <vt:lpstr>   仰角DAQの役割</vt:lpstr>
      <vt:lpstr>   仰角データ取得の問題点</vt:lpstr>
      <vt:lpstr>   動作確認と運用</vt:lpstr>
      <vt:lpstr>   OSシステムの実装</vt:lpstr>
      <vt:lpstr>   焦点面検出器</vt:lpstr>
      <vt:lpstr>   光軸中心マップ</vt:lpstr>
      <vt:lpstr>   ジグを用いた回転後の固定</vt:lpstr>
      <vt:lpstr>   天体を用いた較正結果の確認</vt:lpstr>
      <vt:lpstr>   検出器差分と相関</vt:lpstr>
      <vt:lpstr>   相関の比較</vt:lpstr>
      <vt:lpstr>   CMB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186</cp:revision>
  <dcterms:created xsi:type="dcterms:W3CDTF">2025-01-26T06:27:01Z</dcterms:created>
  <dcterms:modified xsi:type="dcterms:W3CDTF">2025-01-29T07:41:13Z</dcterms:modified>
</cp:coreProperties>
</file>